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596" r:id="rId2"/>
    <p:sldId id="624" r:id="rId3"/>
    <p:sldId id="2145706696" r:id="rId4"/>
    <p:sldId id="2145706697" r:id="rId5"/>
    <p:sldId id="2145706698" r:id="rId6"/>
    <p:sldId id="2145706699" r:id="rId7"/>
    <p:sldId id="2145706700" r:id="rId8"/>
    <p:sldId id="2145706701" r:id="rId9"/>
    <p:sldId id="2145706702" r:id="rId10"/>
    <p:sldId id="2145706703" r:id="rId11"/>
    <p:sldId id="2145706706" r:id="rId12"/>
    <p:sldId id="2145706713" r:id="rId13"/>
    <p:sldId id="2145706704" r:id="rId14"/>
    <p:sldId id="2145706712" r:id="rId15"/>
    <p:sldId id="2145706705" r:id="rId16"/>
    <p:sldId id="2145706707" r:id="rId17"/>
    <p:sldId id="2145706708" r:id="rId18"/>
    <p:sldId id="2145706709" r:id="rId19"/>
    <p:sldId id="2145706710" r:id="rId20"/>
    <p:sldId id="2145706711" r:id="rId21"/>
    <p:sldId id="59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700" autoAdjust="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5D5320-7AB4-4251-86F1-173703B41C87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94FD-9B94-42BA-BF33-30672544F92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56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E0450B8C-5AAA-4743-AF22-F85E67B36B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96AF5C84-3B1C-4641-8F90-3D41AF9722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A4671822-DAA7-45A4-8FA4-664C81019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1363" indent="-28416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14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7025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5813" indent="-227013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30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02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74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4613" indent="-227013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2D6F28-0373-4D45-833C-70FA7FF4F05A}" type="slidenum">
              <a:rPr lang="ru-RU" altLang="ru-RU" sz="1200">
                <a:solidFill>
                  <a:prstClr val="black"/>
                </a:solidFill>
              </a:rPr>
              <a:pPr/>
              <a:t>1</a:t>
            </a:fld>
            <a:endParaRPr lang="ru-RU" altLang="ru-RU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964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61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20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91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197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348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9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93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43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50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72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161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005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112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11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229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6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2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42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694FD-9B94-42BA-BF33-30672544F92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97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1DC6E-548F-476B-B7CD-FB503F0BDA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A6B551-BE8A-43D7-B0FB-BB4D09C5A8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D0D40F-6088-43CA-9161-E414CA33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843DD6-26F8-4435-AF15-FCF168B39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517D2-CD76-4E4F-9D9A-DC19ADCA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FF2B1-A7E0-4F88-9804-EB734775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6AA785-EEAB-4DA2-97B4-D7E1D1EA0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B15346-0C80-4936-8848-219821A27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EA3DC1-BCA3-4DDF-9B55-2427C6152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61FB72-A503-4680-AE7B-9DD7396A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300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DB6F4A4-0E6C-4DE8-BA7E-96E9BA15B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A1C955-4A6A-4ABF-8BB3-FC41A9913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5B72A-CD1D-467B-95BA-DB18B4798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10256-2026-4238-B55F-09B003B3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841C2-A29B-4769-8D64-86AB0C62F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54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D3590-B40F-4D31-A895-F1F9FC4C2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D77857-A18A-4871-9271-2F3E2ED77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BBC026-D2A9-4C91-B852-7DF495DF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5F05ED-9597-44B2-9F43-32C689F73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5BB5D-C914-48BC-A458-04E4F374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9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5D949-7F4A-4623-B033-073DF9C88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787322-0669-4C51-94D5-5A799E472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03176-8C08-4332-9933-E01D5E569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12D30-7BF9-444A-BFB6-70DF924A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B6EBF-917E-4AF6-A13D-51A93E27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2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E8C1-18B2-4A15-B420-FF659F00F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4D7F8A-2FC1-445F-B3A0-02C3D02BC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C2EAF-BABB-41FB-BECA-73E4FFAF4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E710E6-4772-40BE-A0C3-E1BAEB18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DD3840-3BC6-4FC2-9B77-1316AA10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964BCF-A866-441C-BF11-252BE7C7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1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9B3C67-490F-4859-AB61-F7273FA0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E7BE0-F6AB-4182-8741-47BF60B23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458970-12FC-4BFA-A6B2-C58960B415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185F67-6AB7-4901-896E-33A2A023C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ED0F54-EE46-42CF-960A-88415FA9C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E11E6FB-5716-4551-A04B-D237C7B24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D0948E-FA07-40CB-8A49-CF2A1701B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EA12570-6F62-4ADC-B634-B8998D3CA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74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1536F-1DCA-4B13-B297-BD9271E6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ADBCEC-E968-4E36-B5E0-6E3B20F09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6A544A-76BE-4E7D-98C4-8320109FF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840A58-A4ED-4B40-9BCF-D81EF432E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310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DA08A8C-ED4E-4681-87D2-11C27120F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138A4CA-227C-4EF4-984D-5B82EA05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5F4E77-1504-4541-AB0F-6CECE1E1B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085BC-FCBB-450B-AD56-8160835DD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FD5B36-2BB2-4422-AF13-821ABDE4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642969-162D-4708-99F9-4993ACEFD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FD87A2-5FDA-44F4-921D-800E0CEC1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F15F12-8B37-42AF-809C-FDA52140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B35440-237A-4EDB-B4D7-6FB673333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59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05B05D-E525-400C-8243-1EAE28000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DE3FBE-59F0-4E2C-9982-B33D97789C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477541-C6D8-47DE-8DFF-6D7972293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5C3A42-F6C7-4B44-91C8-41BCDBF1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9F1FEC-986D-4DA6-99E6-706D0438A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74C60C-21A2-47A1-9F32-C4A841CD8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96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042A75-E522-42A4-AB28-C7C8104D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D619B4-39B1-4EF2-AF1D-F2525EA75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2C11A6-572A-42ED-B7A9-D41BAAE38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65283-CA53-40C5-A42F-B56911B96EFB}" type="datetimeFigureOut">
              <a:rPr lang="ru-RU" smtClean="0"/>
              <a:pPr/>
              <a:t>21.10.2024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D48B3-4298-4829-A7BB-AD435D39B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55D0C2-58BD-4479-ABB2-1D1CE9880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3996-BEFE-411E-98F4-A2FAE21834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5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emf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.ohga.it/wp-content/uploads/sites/24/2018/09/istock-4946391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2"/>
          <a:stretch/>
        </p:blipFill>
        <p:spPr bwMode="auto">
          <a:xfrm flipH="1">
            <a:off x="4335591" y="0"/>
            <a:ext cx="78564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>
            <a:gsLst>
              <a:gs pos="68000">
                <a:srgbClr val="FFFFFF">
                  <a:alpha val="85000"/>
                </a:srgbClr>
              </a:gs>
              <a:gs pos="42000">
                <a:schemeClr val="bg1"/>
              </a:gs>
              <a:gs pos="100000">
                <a:schemeClr val="bg1">
                  <a:alpha val="2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075" name="TextBox 4">
            <a:extLst>
              <a:ext uri="{FF2B5EF4-FFF2-40B4-BE49-F238E27FC236}">
                <a16:creationId xmlns:a16="http://schemas.microsoft.com/office/drawing/2014/main" id="{4C34B96C-4214-4ADF-8489-829190C8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1606" y="2343009"/>
            <a:ext cx="348600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3076" name="Прямоугольник 1">
            <a:extLst>
              <a:ext uri="{FF2B5EF4-FFF2-40B4-BE49-F238E27FC236}">
                <a16:creationId xmlns:a16="http://schemas.microsoft.com/office/drawing/2014/main" id="{1AC37E19-050E-4CFD-8769-606A7BB14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06" y="2400962"/>
            <a:ext cx="3400338" cy="82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95288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952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4762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407368" y="1916832"/>
            <a:ext cx="10847696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400" b="1" dirty="0">
              <a:solidFill>
                <a:srgbClr val="014B92"/>
              </a:solidFill>
            </a:endParaRPr>
          </a:p>
          <a:p>
            <a:r>
              <a:rPr lang="ru-RU" altLang="ru-RU" sz="4400" b="1" dirty="0">
                <a:solidFill>
                  <a:srgbClr val="FF0000"/>
                </a:solidFill>
              </a:rPr>
              <a:t>Неделя борьбы с инсультом </a:t>
            </a:r>
          </a:p>
          <a:p>
            <a:endParaRPr lang="ru-RU" altLang="ru-RU" sz="2400" b="1" dirty="0">
              <a:solidFill>
                <a:srgbClr val="FF0000"/>
              </a:solidFill>
            </a:endParaRPr>
          </a:p>
          <a:p>
            <a:r>
              <a:rPr lang="ru-RU" altLang="ru-RU" sz="2400" b="1" dirty="0">
                <a:solidFill>
                  <a:srgbClr val="FF0000"/>
                </a:solidFill>
              </a:rPr>
              <a:t>с 28 октября по 03 ноября 2024 года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79ABCC-FC49-9821-644A-1794561E74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53" y="383804"/>
            <a:ext cx="2631556" cy="73958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FB6AF4D-2053-08C2-C229-601651CDE08E}"/>
              </a:ext>
            </a:extLst>
          </p:cNvPr>
          <p:cNvCxnSpPr>
            <a:cxnSpLocks/>
          </p:cNvCxnSpPr>
          <p:nvPr/>
        </p:nvCxnSpPr>
        <p:spPr>
          <a:xfrm>
            <a:off x="0" y="4778591"/>
            <a:ext cx="8595545" cy="0"/>
          </a:xfrm>
          <a:prstGeom prst="line">
            <a:avLst/>
          </a:prstGeom>
          <a:ln w="57150">
            <a:solidFill>
              <a:srgbClr val="76C5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er\Downloads\photo1709547805.jpeg">
            <a:extLst>
              <a:ext uri="{FF2B5EF4-FFF2-40B4-BE49-F238E27FC236}">
                <a16:creationId xmlns:a16="http://schemas.microsoft.com/office/drawing/2014/main" id="{CB4A754B-AAB1-7F04-FC34-5EA1ABC56A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69888" y="136760"/>
            <a:ext cx="1583129" cy="1221523"/>
          </a:xfrm>
          <a:prstGeom prst="rect">
            <a:avLst/>
          </a:prstGeom>
          <a:noFill/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32C3E6E0-4688-4861-9D80-6073E466595F}"/>
              </a:ext>
            </a:extLst>
          </p:cNvPr>
          <p:cNvSpPr txBox="1">
            <a:spLocks/>
          </p:cNvSpPr>
          <p:nvPr/>
        </p:nvSpPr>
        <p:spPr>
          <a:xfrm>
            <a:off x="2351584" y="5445224"/>
            <a:ext cx="6243961" cy="10940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600" b="1" dirty="0">
              <a:solidFill>
                <a:srgbClr val="2B71B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68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647" y="860172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Виды ишемического инсульта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D12F2-5732-4BCA-8B40-B1BCF662EFFC}"/>
              </a:ext>
            </a:extLst>
          </p:cNvPr>
          <p:cNvSpPr txBox="1"/>
          <p:nvPr/>
        </p:nvSpPr>
        <p:spPr>
          <a:xfrm>
            <a:off x="626099" y="1678593"/>
            <a:ext cx="111368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0" u="none" strike="noStrike" baseline="0" dirty="0" err="1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Атеротромботический</a:t>
            </a:r>
            <a:r>
              <a:rPr lang="ru-RU" sz="1800" b="1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атеросклероз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крупных артерий: инфаркт в бассейне внечерепных и внутричерепных артерий со стенозом выше50% при отсутствии каких-либо других возможных причин инсульта (16%).</a:t>
            </a:r>
          </a:p>
          <a:p>
            <a:r>
              <a:rPr lang="ru-RU" sz="1800" b="1" i="0" u="none" strike="noStrike" baseline="0" dirty="0" err="1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Кардиоэмболический</a:t>
            </a:r>
            <a:r>
              <a:rPr lang="ru-RU" sz="1800" b="1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тип</a:t>
            </a:r>
            <a:r>
              <a:rPr lang="ru-RU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кардиальная эмболия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при наличии как минимум одного сердечного заболевания, непосредственно связанного с инсультом, например предсердной фибрилляции (29%).</a:t>
            </a:r>
          </a:p>
          <a:p>
            <a:r>
              <a:rPr lang="ru-RU" sz="1800" b="1" i="0" u="none" strike="noStrike" baseline="0" dirty="0" err="1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Лакунарныйтип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-окклюзия мелких кровеносных сосудов: зона инфаркта диаметром меньше1,5 см в бассейне мелкого пенетрирующего кровеносного сосуда (17%).</a:t>
            </a:r>
          </a:p>
          <a:p>
            <a:r>
              <a:rPr lang="ru-RU" sz="1800" b="1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другой установленной этиологии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-инсульт, вызванный васкулитом, заболеваниями крови, </a:t>
            </a:r>
            <a:r>
              <a:rPr lang="ru-RU" sz="1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гиперкоагулопатия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-например антифосфолипидный синдром и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.,ит.д.(3%).</a:t>
            </a:r>
          </a:p>
          <a:p>
            <a:r>
              <a:rPr lang="ru-RU" sz="1800" b="1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 не установленной этиологии</a:t>
            </a:r>
            <a:r>
              <a:rPr lang="ru-RU" sz="1800" b="0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инфаркт у которого могут быть две или более вероятной причины, а также случаи с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неустановленой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этиологией при полном обследовании или обусловленная недостаточным обследованием (35%).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75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993" y="416961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7A2E9-8984-4A27-A7C6-772960FD5404}"/>
              </a:ext>
            </a:extLst>
          </p:cNvPr>
          <p:cNvSpPr txBox="1"/>
          <p:nvPr/>
        </p:nvSpPr>
        <p:spPr>
          <a:xfrm>
            <a:off x="672595" y="1042930"/>
            <a:ext cx="108468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профилактики основана на данных крупных контролируемых исследований и базируется на 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учении о факторах риска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есть клинических, биохимических, поведенческих и других характеристиках, свойственных человеку либо популяции, наличие которых повышает вероятность развития инсульта. Было доказано, что коррекция основных факторов риска сердечно-сосудистых заболеваний, таких как артериальная гипертензия, гиперлипидемия, курение, злоупотребление алкоголем, сахарный диабет, ожирение, гиподинамия, позволяет значительно снизить их частоту. Для выбора стратегии профилактики и конкретных вмешательств у пациентов, которые чаще всего имеют сочетание нескольких факторов риска, ключевое значение имеет оценка общего (суммарного) кардиоваскулярного риска. Суммарный кардиоваскулярный (сердечно-сосудистый) риск–это вероятность развития кардиоваскулярного события в течение определенного периода времени. С 2003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годав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 рекомендуется пользоваться системой (шкалой) оценки риска SCORE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Coronary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Risk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Методика определения суммарного сердечно-сосудистого риска проводится по специальным шкалам.</a:t>
            </a:r>
          </a:p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факторы риска (ФР) первичного инсульта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разделяют на модифицируемые (корригируемые),то есть те, на которые могут повлиять медицинские работники, путем выдачи рекомендаций или сам пациент путем изменения образа жизни.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Немодифицируемые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некоррегируемые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)–на которые влиять невозможно, но их необходимо учитывать.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083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993" y="416961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Факторы риска ССЗ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7A2E9-8984-4A27-A7C6-772960FD5404}"/>
              </a:ext>
            </a:extLst>
          </p:cNvPr>
          <p:cNvSpPr txBox="1"/>
          <p:nvPr/>
        </p:nvSpPr>
        <p:spPr>
          <a:xfrm>
            <a:off x="672595" y="1042930"/>
            <a:ext cx="108468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</a:t>
            </a:r>
          </a:p>
          <a:p>
            <a:pPr algn="just"/>
            <a:r>
              <a:rPr lang="ru-RU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Немодифицируемые</a:t>
            </a:r>
            <a:endParaRPr lang="ru-RU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пол (мужской)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возраст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отягощенный наследственный анамнез по ССЗ</a:t>
            </a:r>
          </a:p>
          <a:p>
            <a:pPr algn="just"/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Модифицируемые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артериальная гипертензия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дислипопротеинемия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сахарный диабет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фибрилляция предсердий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стеноз сонной артерии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курение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низкая физическая активность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ожирение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тревога и депрессия</a:t>
            </a:r>
          </a:p>
          <a:p>
            <a:pPr algn="just"/>
            <a:r>
              <a:rPr lang="ru-RU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</a:p>
          <a:p>
            <a:pPr algn="just"/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гомоцистеин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ЛП, СРБ, фибриноген, коронарный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</a:t>
            </a:r>
          </a:p>
        </p:txBody>
      </p:sp>
    </p:spTree>
    <p:extLst>
      <p:ext uri="{BB962C8B-B14F-4D97-AF65-F5344CB8AC3E}">
        <p14:creationId xmlns:p14="http://schemas.microsoft.com/office/powerpoint/2010/main" val="19506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9791" y="227839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F7A2E9-8984-4A27-A7C6-772960FD5404}"/>
              </a:ext>
            </a:extLst>
          </p:cNvPr>
          <p:cNvSpPr txBox="1"/>
          <p:nvPr/>
        </p:nvSpPr>
        <p:spPr>
          <a:xfrm>
            <a:off x="1074198" y="1460935"/>
            <a:ext cx="1067983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в себя систему воспитательных, гигиенических и социальных мер, которые реализуются среди здорового населения и лиц с факторами риска и направлены на предотвращение развития первого инсульта. 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предполагает два основных направления: массовую (популяционную) стратегию и стратегию высокого риска.</a:t>
            </a:r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Популяционная стратегия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подразумевает профилактику инсульта в больших популяциях населения в не зависимости от наличия в анамнезе инсульта или других сосудистых заболеваний. Она направлена на формирование здорового образа жизни, правильного питания, снижение среднего артериального давления в большой популяции организованного населения. Такая стратегия требует разработки и финансирования национальных программ по первичной профилактике инсульта.</a:t>
            </a:r>
          </a:p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высокого риска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предусматривает выявление медицинскими работниками лиц с наиболее высоким риском развития сосудистых заболеваний и проведение у них соответствующих индивидуальных лечебно-профилактических мероприятий.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0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993" y="416961"/>
            <a:ext cx="7827498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Шкала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SCORE.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Риск развития смерти в ближайшие 10 лет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B6F2028-C66C-4375-BD06-AA1C3E50A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2664" y="1189608"/>
            <a:ext cx="8004413" cy="48805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681B357-624D-4443-9F9E-199CCB1F0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375" y="4296273"/>
            <a:ext cx="1612761" cy="17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0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5301" y="368414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Помощь при инсульте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Немедленно вызвать бригаду скорой медицинской помощи (моб. тел. 103, 112).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Физический и эмоциональный покой.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Обеспечить доступ свежего воздуха: открыть окно, расстегнуть затрудняющую дыхание одежду.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Контроль АД, пульса.</a:t>
            </a:r>
          </a:p>
          <a:p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5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611" y="39156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Признаки  инсульта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CCFBD4-F6C4-44C5-B287-8FDA3AC2E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340" y="1856613"/>
            <a:ext cx="8082895" cy="722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0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611" y="39156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Изменение образа жизни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6E4253-F08C-4635-A9F6-729DAD3B75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190" y="1305017"/>
            <a:ext cx="8333173" cy="439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3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1712" y="20661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Коррекция факторов риска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ADFF59-BFBF-4DA0-B3A7-59943CE0C0CD}"/>
              </a:ext>
            </a:extLst>
          </p:cNvPr>
          <p:cNvSpPr txBox="1"/>
          <p:nvPr/>
        </p:nvSpPr>
        <p:spPr>
          <a:xfrm>
            <a:off x="315379" y="827115"/>
            <a:ext cx="117493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курения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уменьшение числа выкуриваемых сигарет; </a:t>
            </a:r>
          </a:p>
          <a:p>
            <a:pPr algn="just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b="1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прекращение злоупотребления алкоголем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Рекомендуется отказаться от злоупотребления алкоголем (более 2 стандартных доз в сутки, при этом одна стандартная доза —небольшая бутылка пива, бокал вина около 120 мл или 45 мл крепкого алкоголя для мужчин и 1 доза —для женщин). Тем, кто не употребляет алкоголь, не нужно рекомендовать его употребление;</a:t>
            </a:r>
          </a:p>
          <a:p>
            <a:pPr algn="just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физической активности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если она низкая. Рекомендуется (при отсутствии противопоказаний) постепенное достижение физической активности, которая была до инсульта, и ее постепенное увеличение, если она была низкой;</a:t>
            </a:r>
          </a:p>
          <a:p>
            <a:pPr algn="just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рациональное питание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в достаточном количестве фруктов и овощей, растительного масла, ограничение потребления продуктов, богатых холестерином;</a:t>
            </a:r>
          </a:p>
          <a:p>
            <a:pPr algn="just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избыточного веса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путем снижения калорийности питания, увеличения физической активности;</a:t>
            </a:r>
          </a:p>
          <a:p>
            <a:pPr algn="just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—рекомендуется 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расстройств дыхания во время сна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как синдром сонных апноэ, при помощи постоянного положительного давления в дыхательных путях;</a:t>
            </a:r>
          </a:p>
          <a:p>
            <a:pPr algn="just"/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ru-R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сахарного диабета 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достижением уровня глюкозы, близкого к нормальному (5,6 ммоль/л), поддержание АД на уровне 130/80 мм рт. ст. и ниже. Применение существующих рекомендаций для гликемического контроля и целевых уровней АД для пациентов с диабетом рекомендуется и для пациентов, перенесших инсульт или ТИА . Это существенно снижает риск микроваскулярных осложнений (нефропатия, ретинопатия, диабетическая полиневропатия). В качестве антигипертензивных средств следует использовать ингибиторы </a:t>
            </a:r>
            <a:r>
              <a:rPr lang="ru-RU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ангиотензинпревращающего</a:t>
            </a:r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фермента и блокаторы рецепторов к ангиотензину-II, которые наиболее эффективны в предупреждении заболевания почек.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4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1611" y="39156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Вторичная профилактика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9547711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0" i="0" u="none" strike="noStrike" baseline="0" dirty="0"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ADFF59-BFBF-4DA0-B3A7-59943CE0C0CD}"/>
              </a:ext>
            </a:extLst>
          </p:cNvPr>
          <p:cNvSpPr txBox="1"/>
          <p:nvPr/>
        </p:nvSpPr>
        <p:spPr>
          <a:xfrm>
            <a:off x="324257" y="1321682"/>
            <a:ext cx="1174937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вторичной профилактики ОНМК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комплекс мероприятий направленных на предотвращение развития инсульта и других сердечно-сосудистых заболеваний у пациентов, которые уже перенесли ишемический инсульт или ТИА.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0A61CC-27F0-493A-B79B-3350015AE74C}"/>
              </a:ext>
            </a:extLst>
          </p:cNvPr>
          <p:cNvSpPr txBox="1"/>
          <p:nvPr/>
        </p:nvSpPr>
        <p:spPr>
          <a:xfrm>
            <a:off x="428707" y="2289348"/>
            <a:ext cx="112720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вторичную профилактику инсульта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начинать в условиях стационара со 2-3 дня заболевания. Если вторичная профилактика не была рекомендована в стационаре или больной находился на лечении дома, подбор терапии осуществляет невролог в поликлинике на основании дополнительного обследования (если такого не было проведено ранее), включающего ЭКГ, при необходимости </a:t>
            </a:r>
            <a:r>
              <a:rPr lang="ru-RU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холтеровское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мониторирование (для исключения преходящих нарушений ритма и выявлении фибрилляции предсердий) ,а также УЗ-методов (для определения степени стеноза магистральных артерий головы) и исследования липидного спектра крови (для определения гиперлипидемии). </a:t>
            </a:r>
            <a:r>
              <a:rPr lang="ru-RU" sz="2000" b="1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пациентом после подбора терапии осуществляет в условиях поликлиники врач общей практики 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частотой 1 раз в 3 месяца в течение первого года, а в дальнейшем –каждые полгода. Во время визитов оценивают состояние пациента и анализируют все, что произошло со дня последнего визита (сосудистые нарушения, госпитализация, побочные явления).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6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2"/>
            <a:ext cx="11252223" cy="5216593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Сосудистые заболевания головного мозга составляют от 30 до 50 % болезней сердечно-сосудистой системы. В их структуре ведущее место принадлежит острым нарушениям мозгового кровообращения (ОНМК), которые поражают большое количество населения во всех странах мира. На каждые100 млн жителей приходится около 500 тыс. инсультов и церебральных сосудистых кризов в год.</a:t>
            </a:r>
          </a:p>
          <a:p>
            <a:pPr algn="just">
              <a:lnSpc>
                <a:spcPct val="120000"/>
              </a:lnSpc>
            </a:pP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ВОЗ, смертность от инсультов составляет 21,5% общей смертности, т.е. занимает 2-3 место после заболеваний сердца и злокачественных опухолей. В остром периоде инсульта летальность достигает 35%.</a:t>
            </a:r>
          </a:p>
          <a:p>
            <a:pPr algn="just">
              <a:lnSpc>
                <a:spcPct val="120000"/>
              </a:lnSpc>
            </a:pPr>
            <a:r>
              <a:rPr lang="ru-RU" altLang="ru-RU" sz="2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Подавляющее большинство больных после инсульта остаются стойкими инвалидами и только18- 20% возвращаются к трудовой деятельности. Поэтому вопросы профилактики сосудистых заболеваний нервной системы и лечения больных с этой патологией имеют не только медицинское, но и социальное значение.</a:t>
            </a:r>
            <a:endParaRPr lang="ru-RU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32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647" y="78763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Профилактика повторных ОНМК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065792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пациентов, перенесших ишемический инсульт или ТИА, риск развития повторных инсультов повышен почти в 10 раз и составляет около 25—30%. Риск повторного инсульта наиболее высок в первые несколько недель от его развития, повторной ТИА —в течение первых трех дней. В связи с этим вторичная профилактика должна быть начата как можно раньше: сразу после диагностики ТИА и не позднее 48 ч после развития ишемического инсульта. Индивидуализированная вторичная профилактика инсульта уменьшает риск развития повторного нарушения мозгового кровообращения на 20—30%.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вторичной профилактики инсульта включают как нелекарственные методы (коррекция факторов риска, модификация образа жизни), так и лекарственную терапию (антигипертензивные, </a:t>
            </a:r>
            <a:r>
              <a:rPr lang="ru-RU" sz="2000" b="0" i="0" u="none" strike="noStrike" baseline="0" dirty="0" err="1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антитромботические</a:t>
            </a:r>
            <a:r>
              <a:rPr lang="ru-RU" sz="2000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средства, </a:t>
            </a:r>
            <a:r>
              <a:rPr lang="ru-RU" sz="2000" b="0" i="0" u="none" strike="noStrike" baseline="0" dirty="0" err="1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статины</a:t>
            </a:r>
            <a:r>
              <a:rPr lang="ru-RU" sz="2000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хирургические методы лечения.</a:t>
            </a:r>
            <a:endParaRPr lang="ru-RU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30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user\Desktop\ИППП\ФОН ДЛЯ ИППП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DE37A25-2E93-F5E6-FA5F-6BB0080B2D52}"/>
              </a:ext>
            </a:extLst>
          </p:cNvPr>
          <p:cNvSpPr/>
          <p:nvPr/>
        </p:nvSpPr>
        <p:spPr>
          <a:xfrm>
            <a:off x="-9402" y="4403324"/>
            <a:ext cx="12201401" cy="2454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2312A-04C4-4AF6-B707-F47D3CDF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362" y="4856784"/>
            <a:ext cx="4898415" cy="176665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Зарегистрируйтесь на сайте</a:t>
            </a:r>
            <a:r>
              <a:rPr lang="en-US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TAKZDOROVO.RU </a:t>
            </a:r>
            <a:r>
              <a:rPr lang="ru-RU" sz="2000" b="1" dirty="0">
                <a:solidFill>
                  <a:srgbClr val="014B92"/>
                </a:solidFill>
                <a:latin typeface="Times New Roman" pitchFamily="18" charset="0"/>
                <a:cs typeface="Times New Roman" pitchFamily="18" charset="0"/>
              </a:rPr>
              <a:t> и получите доступ ко всем сервисам сайта</a:t>
            </a:r>
          </a:p>
        </p:txBody>
      </p:sp>
      <p:pic>
        <p:nvPicPr>
          <p:cNvPr id="14" name="Рисунок 13" descr="Изображение выглядит как шаблон, прямоугольный, искусство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DF3E68C6-AC5A-E43A-CB43-DEC3C2BD85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745" y="1491496"/>
            <a:ext cx="2835118" cy="283511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B12BEF0D-9015-9C38-7C7A-617020498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4" t="31540" r="18103" b="31346"/>
          <a:stretch/>
        </p:blipFill>
        <p:spPr>
          <a:xfrm>
            <a:off x="3826931" y="57455"/>
            <a:ext cx="2541405" cy="1053809"/>
          </a:xfrm>
          <a:prstGeom prst="rect">
            <a:avLst/>
          </a:prstGeom>
        </p:spPr>
      </p:pic>
      <p:pic>
        <p:nvPicPr>
          <p:cNvPr id="5" name="Picture 2" descr="C:\Users\user\Downloads\photo1709547805.jpeg">
            <a:extLst>
              <a:ext uri="{FF2B5EF4-FFF2-40B4-BE49-F238E27FC236}">
                <a16:creationId xmlns:a16="http://schemas.microsoft.com/office/drawing/2014/main" id="{71624A2F-252A-5016-1FC4-0029BCB1D6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64681" y="137414"/>
            <a:ext cx="1090115" cy="84111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84646" y="302730"/>
            <a:ext cx="1949728" cy="5472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6E0D0A5-CC90-5970-3ACF-A5FC5CFDDC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2"/>
          <a:stretch/>
        </p:blipFill>
        <p:spPr>
          <a:xfrm>
            <a:off x="7081900" y="-1"/>
            <a:ext cx="5110100" cy="6858001"/>
          </a:xfrm>
          <a:prstGeom prst="rect">
            <a:avLst/>
          </a:prstGeom>
        </p:spPr>
      </p:pic>
      <p:pic>
        <p:nvPicPr>
          <p:cNvPr id="11" name="Picture 2" descr="C:\Users\user\Downloads\photo1709547805.jpeg">
            <a:extLst>
              <a:ext uri="{FF2B5EF4-FFF2-40B4-BE49-F238E27FC236}">
                <a16:creationId xmlns:a16="http://schemas.microsoft.com/office/drawing/2014/main" id="{A075C9A9-FB17-40A6-B29F-1AA1D422C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60" t="18584" r="26373" b="17404"/>
          <a:stretch/>
        </p:blipFill>
        <p:spPr bwMode="auto">
          <a:xfrm>
            <a:off x="211413" y="110780"/>
            <a:ext cx="1090115" cy="841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445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Инсульт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048037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такие высокие цифры по заболеваемости, смертности, инвалидности можно задаться вопросом: а </a:t>
            </a:r>
            <a:r>
              <a:rPr lang="ru-RU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 образом можно снизить такие показатели?</a:t>
            </a:r>
          </a:p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РФ выстроена четкая система оказания специализированной медицинской помощи больным с ОНМК, но как показывает практика, большое влияние на течение и прогноз заболевания оказывает </a:t>
            </a:r>
            <a:r>
              <a:rPr lang="ru-RU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грамотность самого населения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необходимо понимать какие действия надо предпринимать, чтобы инсульт не произошел, а если он случился, что следует делать в первую очередь. Можно ли предотвратить повторный инсульт?</a:t>
            </a:r>
          </a:p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 этих вопросах ранней диагностики, клиники и профилактики хотелось бы остановиться в данном сообщении.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6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Нормативная база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349878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оказания специализированной медицинской помощи больным с ОНМК проводится на основании нормативных документов</a:t>
            </a: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порядке оказания медицинской помощи больным с ТИА и ишемическом инсульте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N928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от 15 ноября 2012 г</a:t>
            </a:r>
            <a:endPara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1740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от 29 декабря 2012 г утвердил стандарт специализированной медицинской помощи при инфаркте мозга</a:t>
            </a:r>
            <a:endPara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1693</a:t>
            </a:r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 от 29 декабря 2012 г утвердил стандарт специализированной медицинской помощи при ТИА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99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Нормативная база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154569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Инсульт</a:t>
            </a:r>
            <a:r>
              <a:rPr lang="ru-RU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0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синдром, представленный очаговыми и / или общемозговыми нарушениями, развивающийся внезапно вследствие ОНМК, сохраняющийся не менее 24 часов или заканчивающийся смертью, причина которого установлена при </a:t>
            </a:r>
            <a:r>
              <a:rPr lang="ru-RU" b="0" i="0" u="none" strike="noStrike" baseline="0" dirty="0" err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нейровизуализации</a:t>
            </a:r>
            <a:r>
              <a:rPr lang="ru-RU" b="0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(КТ или МРТ)</a:t>
            </a: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патологического процесса выделяют:</a:t>
            </a:r>
            <a:endParaRPr lang="ru-R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геморрагический инсульт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следствие разрыва сосуда</a:t>
            </a:r>
          </a:p>
          <a:p>
            <a:pPr algn="just"/>
            <a:r>
              <a:rPr lang="ru-RU" b="0" i="0" u="none" strike="noStrike" baseline="0" dirty="0">
                <a:solidFill>
                  <a:srgbClr val="5382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ишемический инсульт,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наблюдается уменьшение кровотока (чаще за счет окклюзии (закрытия) крупных или мелких артерий) в определенной зоне нарушенной </a:t>
            </a:r>
            <a:r>
              <a:rPr lang="ru-R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васкуляризации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мозга с формированием ограниченного инфаркта.</a:t>
            </a:r>
          </a:p>
          <a:p>
            <a:endParaRPr lang="ru-RU" sz="2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1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Виды инсультов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003649" cy="4941386"/>
          </a:xfrm>
        </p:spPr>
        <p:txBody>
          <a:bodyPr>
            <a:normAutofit/>
          </a:bodyPr>
          <a:lstStyle/>
          <a:p>
            <a:pPr algn="just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Острое нарушение мозгового кровообращения (ОНМК, инсульт)</a:t>
            </a:r>
            <a:endParaRPr lang="ru-RU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Ишемический</a:t>
            </a:r>
            <a:endParaRPr lang="ru-RU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Геморрагический</a:t>
            </a:r>
            <a:endParaRPr lang="ru-RU" b="0" i="0" u="none" strike="noStrike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Внутримозговые кровоизлияния</a:t>
            </a:r>
          </a:p>
          <a:p>
            <a:pPr algn="just"/>
            <a:r>
              <a:rPr lang="ru-RU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Оболочечные кровоизлияния</a:t>
            </a:r>
          </a:p>
          <a:p>
            <a:pPr algn="just"/>
            <a:r>
              <a:rPr lang="ru-RU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Сочетанные кровоизлияния</a:t>
            </a:r>
          </a:p>
          <a:p>
            <a:pPr algn="just"/>
            <a:endParaRPr lang="ru-RU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Гипертензивные внутримозговые кровоизлияния обусловлены артериальной гипертензией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7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 заподозрить инсульт?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833" y="1126731"/>
            <a:ext cx="11198957" cy="4941386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больницы: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подумать об инсульте, когда внезапно развивается слабость в конечностях, потеря (или снижение) чувствительности, головная боль, нарушения речи, головокружение, двоение. Если возникли данные симптомы–консультация врача(вызвать самим или с помощью родственников по“03”)</a:t>
            </a:r>
          </a:p>
          <a:p>
            <a:pPr algn="just"/>
            <a:r>
              <a:rPr lang="ru-RU" b="0" i="0" u="none" strike="noStrike" baseline="0" dirty="0">
                <a:solidFill>
                  <a:srgbClr val="3265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ОНМК –неотложное состояние, требующее экстренной диагностики и лечения!</a:t>
            </a:r>
          </a:p>
          <a:p>
            <a:pPr algn="just"/>
            <a:r>
              <a:rPr lang="ru-RU" b="0" i="0" u="none" strike="noStrike" baseline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подозрении на инсульт больного госпитализируют в сосудистый центр</a:t>
            </a: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осуществляется диагностика в больнице?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Неврологический осмотр (шкала комы Глазго, шкала инсульта национального института США -NIHSS). Оценка факторов риска (гипертоническая болезнь, дислипидемия, атеросклероз, инфаркт миокарда, фибрилляция предсердий, сахарный диабет, курение и др.)* КТ головного мозга* МРТ головного мозга (Т1, Т2,FLAIR,DWI)* КТ-или МРТ-ангиография * Дуплексное сканирование БЦА* ЭХО –КГ* суточное мониторирование ЭКГ* исследование крови для выявления системных заболеваний</a:t>
            </a:r>
            <a:endParaRPr lang="ru-RU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716" y="399980"/>
            <a:ext cx="6096706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Клинические проявления инсульта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039159" cy="4941386"/>
          </a:xfrm>
        </p:spPr>
        <p:txBody>
          <a:bodyPr>
            <a:normAutofit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зоной кровоснабжения сосуда, зависит от локализации и объема очага поражения головного мозга.</a:t>
            </a: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Очаговые симптомы: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парезы (слабость в конечностях), нарушения чувствительности, расстройства речи и др.</a:t>
            </a: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Общемозговые симптомы: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повышении внутричерепном давлении):</a:t>
            </a:r>
          </a:p>
          <a:p>
            <a:pPr algn="just"/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головная боль, нарушения сознания, рвота.</a:t>
            </a:r>
          </a:p>
          <a:p>
            <a:pPr algn="just"/>
            <a:r>
              <a:rPr lang="ru-R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витальных (жизненных) функций: </a:t>
            </a:r>
            <a:r>
              <a:rPr lang="ru-R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(нарушение сердечной деятельности, дыхания).</a:t>
            </a:r>
            <a:endParaRPr lang="ru-RU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91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C15C9C-A8C4-4E0A-931C-0583032AE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646" y="860172"/>
            <a:ext cx="7543413" cy="6007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 отличить геморрагический инсульт от ишемического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099" y="1388393"/>
            <a:ext cx="11332122" cy="4941386"/>
          </a:xfrm>
        </p:spPr>
        <p:txBody>
          <a:bodyPr>
            <a:normAutofit lnSpcReduction="10000"/>
          </a:bodyPr>
          <a:lstStyle/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ишемического инсульта характерно:</a:t>
            </a:r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-преобладание очаговой симптоматики (слабость, онемение, афазия и др.) над общемозговой (головная боль, тошнота, рвота, нарушения сознания)</a:t>
            </a: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-постепенность развития или повторные транзиторные ишемические атаки. Для кровоизлияния -начало внезапное.</a:t>
            </a:r>
          </a:p>
          <a:p>
            <a:pPr algn="just"/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-менингеальные симптомы(раздражение мозговых оболочек: светобоязнь, головная боль и др.)-характерно для кровоизлияния в мозг).</a:t>
            </a:r>
          </a:p>
          <a:p>
            <a:pPr algn="just"/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-наличие кардиологического анамнеза (аритмии и др.)</a:t>
            </a:r>
          </a:p>
          <a:p>
            <a:pPr algn="just"/>
            <a:endParaRPr lang="ru-RU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кровоизлияний характерна гипертоническая болезнь(повышенное давление), особенно с </a:t>
            </a:r>
            <a:r>
              <a:rPr lang="ru-RU" sz="20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кризовым</a:t>
            </a:r>
            <a:r>
              <a:rPr lang="ru-R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течением.</a:t>
            </a:r>
            <a:endParaRPr lang="ru-RU" sz="2000" b="0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43B9E8-6AC6-7B8D-E31F-F80A04D1C8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707" y="121575"/>
            <a:ext cx="1949728" cy="5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928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1927</Words>
  <Application>Microsoft Office PowerPoint</Application>
  <PresentationFormat>Широкоэкранный</PresentationFormat>
  <Paragraphs>157</Paragraphs>
  <Slides>21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Futura PT Medium</vt:lpstr>
      <vt:lpstr>Times New Roman</vt:lpstr>
      <vt:lpstr>Тема Office</vt:lpstr>
      <vt:lpstr>Презентация PowerPoint</vt:lpstr>
      <vt:lpstr>Статистика</vt:lpstr>
      <vt:lpstr>Инсульт</vt:lpstr>
      <vt:lpstr>Нормативная база</vt:lpstr>
      <vt:lpstr>Нормативная база</vt:lpstr>
      <vt:lpstr>Виды инсультов</vt:lpstr>
      <vt:lpstr>Как заподозрить инсульт?</vt:lpstr>
      <vt:lpstr>Клинические проявления инсульта</vt:lpstr>
      <vt:lpstr>Как отличить геморрагический инсульт от ишемического</vt:lpstr>
      <vt:lpstr>Виды ишемического инсульта</vt:lpstr>
      <vt:lpstr>Профилактика</vt:lpstr>
      <vt:lpstr>Факторы риска ССЗ</vt:lpstr>
      <vt:lpstr>Профилактика</vt:lpstr>
      <vt:lpstr>Шкала SCORE. Риск развития смерти в ближайшие 10 лет</vt:lpstr>
      <vt:lpstr>Помощь при инсульте </vt:lpstr>
      <vt:lpstr>Признаки  инсульта </vt:lpstr>
      <vt:lpstr>Изменение образа жизни </vt:lpstr>
      <vt:lpstr>Коррекция факторов риска </vt:lpstr>
      <vt:lpstr>Вторичная профилактика </vt:lpstr>
      <vt:lpstr>Профилактика повторных ОНМК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Проведение диспансеризации и профилактических медицинских осмотров</dc:title>
  <dc:creator>Пользователь</dc:creator>
  <cp:lastModifiedBy>Ольга</cp:lastModifiedBy>
  <cp:revision>325</cp:revision>
  <dcterms:created xsi:type="dcterms:W3CDTF">2024-03-05T03:19:09Z</dcterms:created>
  <dcterms:modified xsi:type="dcterms:W3CDTF">2024-10-21T07:08:50Z</dcterms:modified>
</cp:coreProperties>
</file>