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5"/>
  </p:notesMasterIdLst>
  <p:sldIdLst>
    <p:sldId id="299" r:id="rId4"/>
    <p:sldId id="307" r:id="rId5"/>
    <p:sldId id="257" r:id="rId6"/>
    <p:sldId id="309" r:id="rId7"/>
    <p:sldId id="270" r:id="rId8"/>
    <p:sldId id="308" r:id="rId9"/>
    <p:sldId id="271" r:id="rId10"/>
    <p:sldId id="274" r:id="rId11"/>
    <p:sldId id="272" r:id="rId12"/>
    <p:sldId id="259" r:id="rId13"/>
    <p:sldId id="264" r:id="rId14"/>
    <p:sldId id="310" r:id="rId15"/>
    <p:sldId id="311" r:id="rId16"/>
    <p:sldId id="318" r:id="rId17"/>
    <p:sldId id="312" r:id="rId18"/>
    <p:sldId id="294" r:id="rId19"/>
    <p:sldId id="317" r:id="rId20"/>
    <p:sldId id="300" r:id="rId21"/>
    <p:sldId id="314" r:id="rId22"/>
    <p:sldId id="320" r:id="rId23"/>
    <p:sldId id="321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BC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DA5D5-91C6-4358-B9E8-A3AEB94C6D20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2D709-F006-4C35-B50B-C362A0271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441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>
            <a:extLst>
              <a:ext uri="{FF2B5EF4-FFF2-40B4-BE49-F238E27FC236}">
                <a16:creationId xmlns="" xmlns:a16="http://schemas.microsoft.com/office/drawing/2014/main" id="{E0450B8C-5AAA-4743-AF22-F85E67B36B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>
            <a:extLst>
              <a:ext uri="{FF2B5EF4-FFF2-40B4-BE49-F238E27FC236}">
                <a16:creationId xmlns="" xmlns:a16="http://schemas.microsoft.com/office/drawing/2014/main" id="{96AF5C84-3B1C-4641-8F90-3D41AF9722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  <p:sp>
        <p:nvSpPr>
          <p:cNvPr id="4100" name="Номер слайда 3">
            <a:extLst>
              <a:ext uri="{FF2B5EF4-FFF2-40B4-BE49-F238E27FC236}">
                <a16:creationId xmlns="" xmlns:a16="http://schemas.microsoft.com/office/drawing/2014/main" id="{A4671822-DAA7-45A4-8FA4-664C810191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7025" indent="-2270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B2D6F28-0373-4D45-833C-70FA7FF4F05A}" type="slidenum">
              <a:rPr lang="ru-RU" altLang="ru-RU" sz="1200">
                <a:solidFill>
                  <a:prstClr val="black"/>
                </a:solidFill>
              </a:rPr>
              <a:pPr/>
              <a:t>1</a:t>
            </a:fld>
            <a:endParaRPr lang="ru-RU" altLang="ru-RU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414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  <a:buClrTx/>
              <a:buFontTx/>
              <a:buNone/>
            </a:pPr>
            <a:fld id="{81B20A02-AB84-4975-A546-521C1DB738AF}" type="slidenum">
              <a:rPr lang="ru-RU" altLang="ru-RU" smtClean="0">
                <a:latin typeface="Calibri" panose="020F0502020204030204" pitchFamily="34" charset="0"/>
              </a:rPr>
              <a:pPr>
                <a:spcBef>
                  <a:spcPts val="13"/>
                </a:spcBef>
                <a:buClrTx/>
                <a:buFontTx/>
                <a:buNone/>
              </a:pPr>
              <a:t>20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95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869458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885CD8-1E9F-D098-2383-DF7A5A285A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2AC2A9B-6951-81BF-181F-1C926F739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BDBC1AE-F956-0223-A422-7A55E2D02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161D-B02F-49DC-A278-627246085BE9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15E490D-D373-92F5-DA5C-B3B4DDCDD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6F28C76-2D45-F0D0-0B4B-B8FBE13B3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D222-AA62-44CE-8094-97A93F6CE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04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C5D4C1-B6E6-D959-3730-6033754A4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81C31A1-CBA0-0CFA-3088-5C3B8ED18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CFB462A-069E-15A2-ED7D-40D36DF36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161D-B02F-49DC-A278-627246085BE9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97092C0-84B2-492A-BF8D-952E9BF77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8D8F768-EA43-F0F4-5A0A-D8508DFA1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D222-AA62-44CE-8094-97A93F6CE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84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52B4BC2-5A07-B95D-A545-BAB693D95F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5CCA749-B3E1-4FCC-B3E6-BB05319295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A0DB1C9-5BD7-763B-AA9A-62A6F2287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161D-B02F-49DC-A278-627246085BE9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19E44FA-0897-FF67-5AC2-8344CA6D7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19E7115-1B08-AA71-4155-AF475E39D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D222-AA62-44CE-8094-97A93F6CE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014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4397" cy="2387600"/>
          </a:xfrm>
        </p:spPr>
        <p:txBody>
          <a:bodyPr/>
          <a:lstStyle>
            <a:lvl1pPr algn="ctr">
              <a:defRPr sz="599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439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36990-5909-4861-B5DC-C7A8D31A5C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9070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138C5-8EEC-4DDD-BE61-736E3B1F7B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9533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742" y="1709739"/>
            <a:ext cx="10515818" cy="2852737"/>
          </a:xfrm>
        </p:spPr>
        <p:txBody>
          <a:bodyPr/>
          <a:lstStyle>
            <a:lvl1pPr>
              <a:defRPr sz="599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742" y="4589464"/>
            <a:ext cx="1051581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154" indent="0">
              <a:buNone/>
              <a:defRPr sz="2000"/>
            </a:lvl2pPr>
            <a:lvl3pPr marL="914309" indent="0">
              <a:buNone/>
              <a:defRPr sz="1800"/>
            </a:lvl3pPr>
            <a:lvl4pPr marL="1371463" indent="0">
              <a:buNone/>
              <a:defRPr sz="1600"/>
            </a:lvl4pPr>
            <a:lvl5pPr marL="1828617" indent="0">
              <a:buNone/>
              <a:defRPr sz="1600"/>
            </a:lvl5pPr>
            <a:lvl6pPr marL="2285771" indent="0">
              <a:buNone/>
              <a:defRPr sz="1600"/>
            </a:lvl6pPr>
            <a:lvl7pPr marL="2742926" indent="0">
              <a:buNone/>
              <a:defRPr sz="1600"/>
            </a:lvl7pPr>
            <a:lvl8pPr marL="3200080" indent="0">
              <a:buNone/>
              <a:defRPr sz="1600"/>
            </a:lvl8pPr>
            <a:lvl9pPr marL="3657234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FFD18-7027-454F-A066-4E23C07DE5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9938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96820" y="1846263"/>
            <a:ext cx="4950767" cy="4021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9967" y="1846263"/>
            <a:ext cx="4952355" cy="4021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B5314-BA31-4789-91F2-99EBB28F54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5505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79" y="365126"/>
            <a:ext cx="1051581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679" y="1681163"/>
            <a:ext cx="515711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679" y="2505075"/>
            <a:ext cx="5157115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984" y="1681163"/>
            <a:ext cx="5182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984" y="2505075"/>
            <a:ext cx="518251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F0B8E-0D71-4E1E-9126-399A5EF46C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8830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7B4EB-C6F0-47E7-A3AF-BC7E4F6872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92669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887F0-7DC7-42E9-B4AC-5A077DAE2E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78104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2513" y="987426"/>
            <a:ext cx="617298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FCCA2-CE74-46FE-9687-2D0EAC6020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1930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CB3FBC-BFE7-99EF-1329-D38C4680C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64F6D5F-3D89-759C-D4EC-4B9EDA958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F49B731-F0D6-FC33-1785-5905D05F4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161D-B02F-49DC-A278-627246085BE9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F7026E2-EB75-42B1-0684-258849AF5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A0B06C4-E29D-E576-DCEE-C727F3628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D222-AA62-44CE-8094-97A93F6CE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039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2513" y="987426"/>
            <a:ext cx="617298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70DBE-F626-409C-9042-54E1B462DA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5090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61758-EF08-40EE-9A99-66E810BE7A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05990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39638" y="287338"/>
            <a:ext cx="2512685" cy="55800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96820" y="287338"/>
            <a:ext cx="7390437" cy="55800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8B576-60B5-44FA-9DCC-A5182DA532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3929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1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ACD4EA7-5351-43D2-944C-82350A148C7E}" type="datetimeFigureOut">
              <a:rPr lang="ru-RU"/>
              <a:pPr>
                <a:defRPr/>
              </a:pPr>
              <a:t>11.08.2025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1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1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F5DF218-4519-462A-A3AA-F841489215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5997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1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05A95B-3220-472A-BEC1-8CECC5B39275}" type="datetimeFigureOut">
              <a:rPr lang="ru-RU"/>
              <a:pPr>
                <a:defRPr/>
              </a:pPr>
              <a:t>11.08.2025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1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1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F8A416-3A1F-4F79-8357-E0A7F7C460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7992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1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EBEF816-47EB-40CC-9A93-DE79582F90D5}" type="datetimeFigureOut">
              <a:rPr lang="ru-RU"/>
              <a:pPr>
                <a:defRPr/>
              </a:pPr>
              <a:t>11.08.2025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1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1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0C0BE02-C26B-4ECA-8011-C0F4EEF58F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3792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1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D1FCF2C-92F4-4883-BEAD-E4135F162F29}" type="datetimeFigureOut">
              <a:rPr lang="ru-RU"/>
              <a:pPr>
                <a:defRPr/>
              </a:pPr>
              <a:t>11.08.2025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1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1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D6EFD1C-E6C4-4BD2-B090-D1E719A37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4448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1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8E737DF-F611-4149-8CEF-941D69A0F5C3}" type="datetimeFigureOut">
              <a:rPr lang="ru-RU"/>
              <a:pPr>
                <a:defRPr/>
              </a:pPr>
              <a:t>11.08.2025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1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1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71B5E56-FBBB-4E5C-A6FF-3C25499B24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1177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1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64AEAE3-0635-4CAD-8C16-283F0DF74D67}" type="datetimeFigureOut">
              <a:rPr lang="ru-RU"/>
              <a:pPr>
                <a:defRPr/>
              </a:pPr>
              <a:t>11.08.2025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1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1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6FCBEE4-8883-4DF0-86F8-20F29BA5C6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9967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1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528E3B7-3783-4F67-B5EE-DF4C82077F54}" type="datetimeFigureOut">
              <a:rPr lang="ru-RU"/>
              <a:pPr>
                <a:defRPr/>
              </a:pPr>
              <a:t>11.08.2025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1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1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394816-D473-46D7-939E-5F40A0CA77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419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5DB75A-F5A6-DF65-7AAE-4D57C73BA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6E06778-F063-61A0-3639-1CCFA59B4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F034ECE-8DBA-DFA1-A8E6-6FAAC469B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161D-B02F-49DC-A278-627246085BE9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84829A6-DA13-20CF-7DC0-3DBA68345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458D7F7-B499-3C91-F1F6-BEA2DD4F1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D222-AA62-44CE-8094-97A93F6CE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456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1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BE79756-289E-430D-8388-AED45A0B7216}" type="datetimeFigureOut">
              <a:rPr lang="ru-RU"/>
              <a:pPr>
                <a:defRPr/>
              </a:pPr>
              <a:t>11.08.2025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1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1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0004E7D-9B8B-4A6D-AEB8-2F38E2FE62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8656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1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F22B09F-D5E3-4E8A-9F5E-F063A988B9D2}" type="datetimeFigureOut">
              <a:rPr lang="ru-RU"/>
              <a:pPr>
                <a:defRPr/>
              </a:pPr>
              <a:t>11.08.2025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1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1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9C6158-DCFD-46AD-8D7E-2DD1910586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2040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1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664C024-A19C-476D-A768-EF5935D02D6E}" type="datetimeFigureOut">
              <a:rPr lang="ru-RU"/>
              <a:pPr>
                <a:defRPr/>
              </a:pPr>
              <a:t>11.08.2025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1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1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A8C238B-0288-4099-BFC9-6D59267D0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0889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1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2505200-DB8A-4DD2-8595-ED108AA91FC8}" type="datetimeFigureOut">
              <a:rPr lang="ru-RU"/>
              <a:pPr>
                <a:defRPr/>
              </a:pPr>
              <a:t>11.08.2025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1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1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93AD7E3-F623-4617-B935-A65D39D40C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49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840379-8B47-5C87-C232-BAF831F2D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1975AEB-6535-146F-18C4-C396EB48BC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7997B29-557F-C15E-EB65-82C110AABA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283BABD-1962-3ABF-FEA8-F877BD174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161D-B02F-49DC-A278-627246085BE9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D4A52FC-041E-7A61-A811-5AB884551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C9ED550-99DA-1827-4B86-4C6336145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D222-AA62-44CE-8094-97A93F6CE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505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21206F-BCF8-756B-786F-9DACF7AB4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24AA2B3-F973-E211-735F-12AD811DA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5AF1386-18AB-CBBE-F898-D8EBEC47E8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B1155CB-C0A2-BC5B-A50C-1B19FCDD7E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A48EA2E-0E40-6C1F-1D84-A8D711BECB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A3EB0C2-895C-6F3F-AE36-456B3C2BD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161D-B02F-49DC-A278-627246085BE9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6F135FF-FF5A-6A9E-08B8-7EBE33ECE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78C696F-41F6-D7A3-BA0D-E53DB352B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D222-AA62-44CE-8094-97A93F6CE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930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60CB9F-BC65-A538-FA19-0282B4D28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E00DD42-55C6-2D87-5F4A-DCF9DA5D9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161D-B02F-49DC-A278-627246085BE9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DD4A071-2474-473A-D7F7-754CC115F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3084A05-E633-7BF8-2598-31BC0B6B0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D222-AA62-44CE-8094-97A93F6CE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962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0B4749DD-5202-717B-96B8-9FDD4579A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161D-B02F-49DC-A278-627246085BE9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6B6A55A-698B-41BF-9500-A9D34CB98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C8F1C45-40BD-18AE-63D0-B830F783B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D222-AA62-44CE-8094-97A93F6CE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013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D6EF8A-4D7E-F318-5949-00B3886DA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81BA31C-8451-B154-30F7-018D85B54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0A6F2AA-A2FD-561C-2CD0-AE0222EE50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602D296-BD21-D983-CC2F-5A45E53B8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161D-B02F-49DC-A278-627246085BE9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55C90B5-CC15-78A2-2DAA-2CFFBDAF0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2ACEDB4-4D7F-861B-424A-467FA2F60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D222-AA62-44CE-8094-97A93F6CE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08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24C247-2049-57A4-609A-84EC6F118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943B7AC-19E4-ACDD-63F2-A13E085151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2BB475F-C009-F6E6-DCED-681C31605B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8EEAF4F-0D09-1D35-F744-C2E28D39C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161D-B02F-49DC-A278-627246085BE9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F37BCD0-8605-17BF-F8F8-54FB663C1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5BA379F-52C8-6726-36E4-535E13F4D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D222-AA62-44CE-8094-97A93F6CE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526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9C9D79-00E7-5D50-2639-54B4D2802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8756693-8F97-C2EC-7710-5EAAE2283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015869E-2C8C-8878-2249-211134F4D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0161D-B02F-49DC-A278-627246085BE9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2B3D060-8DA8-D5A7-4F83-FF008244EB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7F888D7-BAE7-0DC5-BFDE-F7792CF63E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ED222-AA62-44CE-8094-97A93F6CE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607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6400800"/>
            <a:ext cx="12190412" cy="457200"/>
          </a:xfrm>
          <a:prstGeom prst="rect">
            <a:avLst/>
          </a:prstGeom>
          <a:solidFill>
            <a:srgbClr val="63A53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18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6334126"/>
            <a:ext cx="12190412" cy="66675"/>
          </a:xfrm>
          <a:prstGeom prst="rect">
            <a:avLst/>
          </a:prstGeom>
          <a:solidFill>
            <a:srgbClr val="99CB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18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96820" y="287338"/>
            <a:ext cx="10055502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заглавия щёлкните мышью</a:t>
            </a: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96820" y="1846263"/>
            <a:ext cx="10055502" cy="402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1096821" y="6459539"/>
            <a:ext cx="247141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3"/>
              </a:spcBef>
              <a:spcAft>
                <a:spcPts val="13"/>
              </a:spcAft>
              <a:buClrTx/>
              <a:buSzPct val="100000"/>
              <a:buFontTx/>
              <a:buNone/>
              <a:tabLst>
                <a:tab pos="0" algn="l"/>
                <a:tab pos="914309" algn="l"/>
                <a:tab pos="1828617" algn="l"/>
                <a:tab pos="2742926" algn="l"/>
                <a:tab pos="3657234" algn="l"/>
                <a:tab pos="4571543" algn="l"/>
                <a:tab pos="5485851" algn="l"/>
                <a:tab pos="6400160" algn="l"/>
                <a:tab pos="7314468" algn="l"/>
                <a:tab pos="8228777" algn="l"/>
                <a:tab pos="9143086" algn="l"/>
                <a:tab pos="10057394" algn="l"/>
              </a:tabLst>
              <a:defRPr sz="9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defTabSz="449218" fontAlgn="base">
              <a:defRPr/>
            </a:pPr>
            <a:endParaRPr lang="ru-RU" altLang="ru-RU"/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3685695" y="6459539"/>
            <a:ext cx="482219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18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9899949" y="6459539"/>
            <a:ext cx="1309516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ts val="13"/>
              </a:spcBef>
              <a:spcAft>
                <a:spcPts val="13"/>
              </a:spcAft>
              <a:buClrTx/>
              <a:buSzPct val="100000"/>
              <a:buFontTx/>
              <a:buNone/>
              <a:tabLst>
                <a:tab pos="0" algn="l"/>
                <a:tab pos="914309" algn="l"/>
                <a:tab pos="1828617" algn="l"/>
                <a:tab pos="2742926" algn="l"/>
                <a:tab pos="3657234" algn="l"/>
                <a:tab pos="4571543" algn="l"/>
                <a:tab pos="5485851" algn="l"/>
                <a:tab pos="6400160" algn="l"/>
                <a:tab pos="7314468" algn="l"/>
                <a:tab pos="8228777" algn="l"/>
                <a:tab pos="9143086" algn="l"/>
                <a:tab pos="10057394" algn="l"/>
              </a:tabLst>
              <a:defRPr sz="10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defTabSz="449218" fontAlgn="base">
              <a:defRPr/>
            </a:pPr>
            <a:fld id="{5799E6E1-70E9-4CC1-9791-2C880A26AF87}" type="slidenum">
              <a:rPr lang="ru-RU" altLang="ru-RU" smtClean="0"/>
              <a:pPr defTabSz="449218" fontAlgn="base">
                <a:defRPr/>
              </a:pPr>
              <a:t>‹#›</a:t>
            </a:fld>
            <a:endParaRPr lang="ru-RU" altLang="ru-RU"/>
          </a:p>
        </p:txBody>
      </p:sp>
      <p:sp>
        <p:nvSpPr>
          <p:cNvPr id="2057" name="Line 8"/>
          <p:cNvSpPr>
            <a:spLocks noChangeShapeType="1"/>
          </p:cNvSpPr>
          <p:nvPr/>
        </p:nvSpPr>
        <p:spPr bwMode="auto">
          <a:xfrm>
            <a:off x="1193645" y="1738314"/>
            <a:ext cx="9965027" cy="1587"/>
          </a:xfrm>
          <a:prstGeom prst="line">
            <a:avLst/>
          </a:prstGeom>
          <a:noFill/>
          <a:ln w="6480">
            <a:solidFill>
              <a:srgbClr val="7F7F7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18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08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49218" rtl="0" eaLnBrk="0" fontAlgn="base" hangingPunct="0">
        <a:lnSpc>
          <a:spcPct val="85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800" kern="1200">
          <a:solidFill>
            <a:srgbClr val="404040"/>
          </a:solidFill>
          <a:latin typeface="+mj-lt"/>
          <a:ea typeface="+mj-ea"/>
          <a:cs typeface="+mj-cs"/>
        </a:defRPr>
      </a:lvl1pPr>
      <a:lvl2pPr algn="l" defTabSz="449218" rtl="0" eaLnBrk="0" fontAlgn="base" hangingPunct="0">
        <a:lnSpc>
          <a:spcPct val="85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800">
          <a:solidFill>
            <a:srgbClr val="404040"/>
          </a:solidFill>
          <a:latin typeface="Calibri Light" panose="020F0302020204030204" pitchFamily="34" charset="0"/>
          <a:cs typeface="Tahoma" panose="020B0604030504040204" pitchFamily="34" charset="0"/>
        </a:defRPr>
      </a:lvl2pPr>
      <a:lvl3pPr algn="l" defTabSz="449218" rtl="0" eaLnBrk="0" fontAlgn="base" hangingPunct="0">
        <a:lnSpc>
          <a:spcPct val="85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800">
          <a:solidFill>
            <a:srgbClr val="404040"/>
          </a:solidFill>
          <a:latin typeface="Calibri Light" panose="020F0302020204030204" pitchFamily="34" charset="0"/>
          <a:cs typeface="Tahoma" panose="020B0604030504040204" pitchFamily="34" charset="0"/>
        </a:defRPr>
      </a:lvl3pPr>
      <a:lvl4pPr algn="l" defTabSz="449218" rtl="0" eaLnBrk="0" fontAlgn="base" hangingPunct="0">
        <a:lnSpc>
          <a:spcPct val="85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800">
          <a:solidFill>
            <a:srgbClr val="404040"/>
          </a:solidFill>
          <a:latin typeface="Calibri Light" panose="020F0302020204030204" pitchFamily="34" charset="0"/>
          <a:cs typeface="Tahoma" panose="020B0604030504040204" pitchFamily="34" charset="0"/>
        </a:defRPr>
      </a:lvl4pPr>
      <a:lvl5pPr algn="l" defTabSz="449218" rtl="0" eaLnBrk="0" fontAlgn="base" hangingPunct="0">
        <a:lnSpc>
          <a:spcPct val="85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800">
          <a:solidFill>
            <a:srgbClr val="404040"/>
          </a:solidFill>
          <a:latin typeface="Calibri Light" panose="020F0302020204030204" pitchFamily="34" charset="0"/>
          <a:cs typeface="Tahoma" panose="020B0604030504040204" pitchFamily="34" charset="0"/>
        </a:defRPr>
      </a:lvl5pPr>
      <a:lvl6pPr marL="2514349" indent="-228577" algn="l" defTabSz="449218" rtl="0" eaLnBrk="0" fontAlgn="base" hangingPunct="0">
        <a:lnSpc>
          <a:spcPct val="85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800">
          <a:solidFill>
            <a:srgbClr val="404040"/>
          </a:solidFill>
          <a:latin typeface="Calibri Light" panose="020F0302020204030204" pitchFamily="34" charset="0"/>
          <a:cs typeface="Tahoma" panose="020B0604030504040204" pitchFamily="34" charset="0"/>
        </a:defRPr>
      </a:lvl6pPr>
      <a:lvl7pPr marL="2971503" indent="-228577" algn="l" defTabSz="449218" rtl="0" eaLnBrk="0" fontAlgn="base" hangingPunct="0">
        <a:lnSpc>
          <a:spcPct val="85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800">
          <a:solidFill>
            <a:srgbClr val="404040"/>
          </a:solidFill>
          <a:latin typeface="Calibri Light" panose="020F0302020204030204" pitchFamily="34" charset="0"/>
          <a:cs typeface="Tahoma" panose="020B0604030504040204" pitchFamily="34" charset="0"/>
        </a:defRPr>
      </a:lvl7pPr>
      <a:lvl8pPr marL="3428657" indent="-228577" algn="l" defTabSz="449218" rtl="0" eaLnBrk="0" fontAlgn="base" hangingPunct="0">
        <a:lnSpc>
          <a:spcPct val="85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800">
          <a:solidFill>
            <a:srgbClr val="404040"/>
          </a:solidFill>
          <a:latin typeface="Calibri Light" panose="020F0302020204030204" pitchFamily="34" charset="0"/>
          <a:cs typeface="Tahoma" panose="020B0604030504040204" pitchFamily="34" charset="0"/>
        </a:defRPr>
      </a:lvl8pPr>
      <a:lvl9pPr marL="3885811" indent="-228577" algn="l" defTabSz="449218" rtl="0" eaLnBrk="0" fontAlgn="base" hangingPunct="0">
        <a:lnSpc>
          <a:spcPct val="85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800">
          <a:solidFill>
            <a:srgbClr val="404040"/>
          </a:solidFill>
          <a:latin typeface="Calibri Light" panose="020F0302020204030204" pitchFamily="34" charset="0"/>
          <a:cs typeface="Tahoma" panose="020B0604030504040204" pitchFamily="34" charset="0"/>
        </a:defRPr>
      </a:lvl9pPr>
    </p:titleStyle>
    <p:bodyStyle>
      <a:lvl1pPr marL="342866" indent="-342866" algn="l" defTabSz="449218" rtl="0" eaLnBrk="0" fontAlgn="base" hangingPunct="0">
        <a:lnSpc>
          <a:spcPct val="90000"/>
        </a:lnSpc>
        <a:spcBef>
          <a:spcPts val="1213"/>
        </a:spcBef>
        <a:spcAft>
          <a:spcPts val="2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876" indent="-285721" algn="l" defTabSz="449218" rtl="0" eaLnBrk="0" fontAlgn="base" hangingPunct="0">
        <a:lnSpc>
          <a:spcPct val="90000"/>
        </a:lnSpc>
        <a:spcBef>
          <a:spcPts val="213"/>
        </a:spcBef>
        <a:spcAft>
          <a:spcPts val="413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1142886" indent="-228577" algn="l" defTabSz="449218" rtl="0" eaLnBrk="0" fontAlgn="base" hangingPunct="0">
        <a:lnSpc>
          <a:spcPct val="90000"/>
        </a:lnSpc>
        <a:spcBef>
          <a:spcPts val="213"/>
        </a:spcBef>
        <a:spcAft>
          <a:spcPts val="413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040" indent="-228577" algn="l" defTabSz="449218" rtl="0" eaLnBrk="0" fontAlgn="base" hangingPunct="0">
        <a:lnSpc>
          <a:spcPct val="90000"/>
        </a:lnSpc>
        <a:spcBef>
          <a:spcPts val="213"/>
        </a:spcBef>
        <a:spcAft>
          <a:spcPts val="413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194" indent="-228577" algn="l" defTabSz="449218" rtl="0" eaLnBrk="0" fontAlgn="base" hangingPunct="0">
        <a:lnSpc>
          <a:spcPct val="90000"/>
        </a:lnSpc>
        <a:spcBef>
          <a:spcPts val="213"/>
        </a:spcBef>
        <a:spcAft>
          <a:spcPts val="413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091" y="365126"/>
            <a:ext cx="1051581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 bwMode="auto">
          <a:xfrm>
            <a:off x="838091" y="1825625"/>
            <a:ext cx="10515818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309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10F17C5D-D65A-439F-B7B7-F2FCC650642A}" type="datetimeFigureOut">
              <a:rPr lang="ru-RU"/>
              <a:pPr>
                <a:defRPr/>
              </a:pPr>
              <a:t>11.08.2025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74" y="6356351"/>
            <a:ext cx="41158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309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1066" y="6356351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309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B4A10CA-D171-4F0C-8705-775480F995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965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15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30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463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617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577" indent="-228577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tatic.ohga.it/wp-content/uploads/sites/24/2018/09/istock-49463916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2"/>
          <a:stretch/>
        </p:blipFill>
        <p:spPr bwMode="auto">
          <a:xfrm flipH="1">
            <a:off x="4335591" y="0"/>
            <a:ext cx="78564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68000">
                <a:srgbClr val="FFFFFF">
                  <a:alpha val="85000"/>
                </a:srgbClr>
              </a:gs>
              <a:gs pos="42000">
                <a:schemeClr val="bg1"/>
              </a:gs>
              <a:gs pos="100000">
                <a:schemeClr val="bg1">
                  <a:alpha val="2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075" name="TextBox 4">
            <a:extLst>
              <a:ext uri="{FF2B5EF4-FFF2-40B4-BE49-F238E27FC236}">
                <a16:creationId xmlns="" xmlns:a16="http://schemas.microsoft.com/office/drawing/2014/main" id="{4C34B96C-4214-4ADF-8489-829190C88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606" y="2343009"/>
            <a:ext cx="3486008" cy="82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9528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9528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9528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9528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9528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95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95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95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95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 sz="4762">
              <a:solidFill>
                <a:srgbClr val="3B4555"/>
              </a:solidFill>
              <a:latin typeface="Futura PT Medium" pitchFamily="34" charset="-52"/>
            </a:endParaRPr>
          </a:p>
        </p:txBody>
      </p:sp>
      <p:sp>
        <p:nvSpPr>
          <p:cNvPr id="3076" name="Прямоугольник 1">
            <a:extLst>
              <a:ext uri="{FF2B5EF4-FFF2-40B4-BE49-F238E27FC236}">
                <a16:creationId xmlns="" xmlns:a16="http://schemas.microsoft.com/office/drawing/2014/main" id="{1AC37E19-050E-4CFD-8769-606A7BB14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606" y="2400962"/>
            <a:ext cx="3400338" cy="82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9528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9528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9528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9528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9528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95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95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95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95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 sz="4762">
              <a:solidFill>
                <a:srgbClr val="3B4555"/>
              </a:solidFill>
              <a:latin typeface="Futura PT Medium" pitchFamily="34" charset="-52"/>
            </a:endParaRP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1061452" y="1622551"/>
            <a:ext cx="10847696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 sz="2400" b="1" dirty="0">
              <a:solidFill>
                <a:srgbClr val="014B92"/>
              </a:solidFill>
            </a:endParaRPr>
          </a:p>
          <a:p>
            <a:r>
              <a:rPr lang="ru-RU" altLang="ru-RU" sz="4400" b="1" dirty="0">
                <a:solidFill>
                  <a:schemeClr val="accent5">
                    <a:lumMod val="50000"/>
                  </a:schemeClr>
                </a:solidFill>
              </a:rPr>
              <a:t>Неделя отказа от </a:t>
            </a:r>
            <a:r>
              <a:rPr lang="ru-RU" altLang="ru-RU" sz="4400" b="1" dirty="0" smtClean="0">
                <a:solidFill>
                  <a:schemeClr val="accent5">
                    <a:lumMod val="50000"/>
                  </a:schemeClr>
                </a:solidFill>
              </a:rPr>
              <a:t>алкоголя </a:t>
            </a:r>
            <a:endParaRPr lang="ru-RU" altLang="ru-RU" sz="4400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altLang="ru-RU" sz="24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altLang="ru-RU" sz="2400" b="1" dirty="0">
                <a:solidFill>
                  <a:schemeClr val="accent5">
                    <a:lumMod val="50000"/>
                  </a:schemeClr>
                </a:solidFill>
              </a:rPr>
              <a:t>с </a:t>
            </a:r>
            <a:r>
              <a:rPr lang="ru-RU" altLang="ru-RU" sz="2400" b="1" dirty="0" smtClean="0">
                <a:solidFill>
                  <a:schemeClr val="accent5">
                    <a:lumMod val="50000"/>
                  </a:schemeClr>
                </a:solidFill>
              </a:rPr>
              <a:t>18  по 24 августа 2025 </a:t>
            </a:r>
            <a:r>
              <a:rPr lang="ru-RU" altLang="ru-RU" sz="2400" b="1" dirty="0">
                <a:solidFill>
                  <a:schemeClr val="accent5">
                    <a:lumMod val="50000"/>
                  </a:schemeClr>
                </a:solidFill>
              </a:rPr>
              <a:t>года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579ABCC-FC49-9821-644A-1794561E74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6" y="71690"/>
            <a:ext cx="2631556" cy="739586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3FB6AF4D-2053-08C2-C229-601651CDE08E}"/>
              </a:ext>
            </a:extLst>
          </p:cNvPr>
          <p:cNvCxnSpPr>
            <a:cxnSpLocks/>
          </p:cNvCxnSpPr>
          <p:nvPr/>
        </p:nvCxnSpPr>
        <p:spPr>
          <a:xfrm>
            <a:off x="0" y="4778591"/>
            <a:ext cx="8595545" cy="0"/>
          </a:xfrm>
          <a:prstGeom prst="line">
            <a:avLst/>
          </a:prstGeom>
          <a:ln w="57150">
            <a:solidFill>
              <a:srgbClr val="76C5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32C3E6E0-4688-4861-9D80-6073E466595F}"/>
              </a:ext>
            </a:extLst>
          </p:cNvPr>
          <p:cNvSpPr txBox="1">
            <a:spLocks/>
          </p:cNvSpPr>
          <p:nvPr/>
        </p:nvSpPr>
        <p:spPr>
          <a:xfrm>
            <a:off x="407454" y="5466560"/>
            <a:ext cx="6243961" cy="10940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40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6ECA6DCB-B7E1-40A9-9524-540C6DA40B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D641F1-5E79-6F98-41AD-F4A94E1BC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837" y="995118"/>
            <a:ext cx="5279408" cy="1128068"/>
          </a:xfrm>
        </p:spPr>
        <p:txBody>
          <a:bodyPr anchor="ctr">
            <a:normAutofit fontScale="90000"/>
          </a:bodyPr>
          <a:lstStyle/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lang="ru-RU" sz="2500" b="1" dirty="0"/>
              <a:t/>
            </a:r>
            <a:br>
              <a:rPr lang="ru-RU" sz="2500" b="1" dirty="0"/>
            </a:br>
            <a:r>
              <a:rPr lang="ru-RU" sz="3100" b="1" dirty="0"/>
              <a:t>Влияние на мужской организм</a:t>
            </a:r>
            <a:r>
              <a:rPr lang="ru-RU" sz="2500" b="1" dirty="0"/>
              <a:t/>
            </a:r>
            <a:br>
              <a:rPr lang="ru-RU" sz="2500" b="1" dirty="0"/>
            </a:b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1BA47DC-CA79-72C8-AC04-60FA3B678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419" y="2309456"/>
            <a:ext cx="6177928" cy="4438180"/>
          </a:xfrm>
        </p:spPr>
        <p:txBody>
          <a:bodyPr anchor="ctr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ru-RU" sz="1600" b="1" dirty="0">
              <a:solidFill>
                <a:srgbClr val="212529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ru-RU" sz="1700" b="1" dirty="0">
                <a:solidFill>
                  <a:srgbClr val="212529"/>
                </a:solidFill>
              </a:rPr>
              <a:t>Этиловый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ea typeface="+mn-ea"/>
                <a:cs typeface="+mn-cs"/>
              </a:rPr>
              <a:t>спирт купирует выработку мужского гормона тестостерона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ru-RU" sz="1700" b="1" dirty="0">
                <a:solidFill>
                  <a:srgbClr val="212529"/>
                </a:solidFill>
              </a:rPr>
              <a:t>П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ea typeface="+mn-ea"/>
                <a:cs typeface="+mn-cs"/>
              </a:rPr>
              <a:t>од воздействием алкоголя происходит периферический спазм сосудов, ухудшается микроциркуляция всех </a:t>
            </a: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ea typeface="+mn-ea"/>
                <a:cs typeface="+mn-cs"/>
              </a:rPr>
              <a:t>органов,</a:t>
            </a:r>
            <a:r>
              <a:rPr kumimoji="0" lang="ru-RU" sz="1700" b="1" i="0" u="none" strike="noStrike" kern="1200" cap="none" spc="0" normalizeH="0" noProof="0" dirty="0" smtClean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17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в </a:t>
            </a:r>
            <a:r>
              <a:rPr kumimoji="0" lang="ru-RU" sz="17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том числе и малого </a:t>
            </a:r>
            <a:r>
              <a:rPr kumimoji="0" lang="ru-RU" sz="17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таза</a:t>
            </a:r>
            <a:endParaRPr kumimoji="0" lang="ru-RU" sz="17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ea typeface="+mn-ea"/>
                <a:cs typeface="+mn-cs"/>
              </a:rPr>
              <a:t>Этанол приводит к атрофии семенных канальцев, </a:t>
            </a:r>
            <a:r>
              <a:rPr kumimoji="0" lang="ru-RU" sz="17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влияя на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ea typeface="+mn-ea"/>
                <a:cs typeface="+mn-cs"/>
              </a:rPr>
              <a:t>репродуктивную </a:t>
            </a: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ea typeface="+mn-ea"/>
                <a:cs typeface="+mn-cs"/>
              </a:rPr>
              <a:t>функцию: </a:t>
            </a:r>
            <a:endParaRPr kumimoji="0" lang="ru-RU" sz="1700" b="1" i="0" u="none" strike="noStrike" kern="1200" cap="none" spc="0" normalizeH="0" baseline="0" noProof="0" dirty="0">
              <a:ln>
                <a:noFill/>
              </a:ln>
              <a:solidFill>
                <a:srgbClr val="212529"/>
              </a:solidFill>
              <a:effectLst/>
              <a:uLnTx/>
              <a:uFillTx/>
              <a:ea typeface="+mn-ea"/>
              <a:cs typeface="+mn-cs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1700" b="1" dirty="0" smtClean="0"/>
              <a:t>снижается </a:t>
            </a:r>
            <a:r>
              <a:rPr lang="ru-RU" sz="1700" b="1" dirty="0"/>
              <a:t>качество мужской спермы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700" b="1" dirty="0"/>
              <a:t>формируется бесплодие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700" b="1" dirty="0"/>
              <a:t> угнетаются центры эрекции и эякуляции в спинном мозге </a:t>
            </a:r>
            <a:r>
              <a:rPr lang="ru-RU" sz="1700" b="1" i="1" dirty="0"/>
              <a:t>(особенно в сочетании с курением)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развивается эректильная дисфункция </a:t>
            </a:r>
            <a:endParaRPr lang="ru-RU" sz="1700" b="1" i="1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1700" b="1" dirty="0"/>
              <a:t>нарушается нормальное кровообращение в половых органах и железах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700" b="1" dirty="0" smtClean="0"/>
              <a:t>развивается рак </a:t>
            </a:r>
            <a:r>
              <a:rPr lang="ru-RU" sz="1700" b="1" dirty="0"/>
              <a:t>простаты</a:t>
            </a:r>
          </a:p>
          <a:p>
            <a:pPr marL="0" indent="0">
              <a:buNone/>
            </a:pPr>
            <a:endParaRPr lang="ru-RU" sz="1600" b="1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980C009-885D-399B-86CB-50ADF0E1D0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06" t="327" r="4762" b="-327"/>
          <a:stretch/>
        </p:blipFill>
        <p:spPr>
          <a:xfrm>
            <a:off x="6513309" y="2060394"/>
            <a:ext cx="4270400" cy="2597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376BA66-2B98-8569-835E-A219196DA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5871" y="2223322"/>
            <a:ext cx="1031872" cy="9760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208"/>
            <a:ext cx="2633700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35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6ECA6DCB-B7E1-40A9-9524-540C6DA40B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D641F1-5E79-6F98-41AD-F4A94E1BC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656" y="1146789"/>
            <a:ext cx="5279408" cy="935009"/>
          </a:xfrm>
        </p:spPr>
        <p:txBody>
          <a:bodyPr anchor="ctr">
            <a:normAutofit fontScale="90000"/>
          </a:bodyPr>
          <a:lstStyle/>
          <a:p>
            <a:pPr marL="228600" indent="-228600">
              <a:spcBef>
                <a:spcPts val="1000"/>
              </a:spcBef>
              <a:defRPr/>
            </a:pPr>
            <a:r>
              <a:rPr lang="ru-RU" sz="2500" b="1" dirty="0"/>
              <a:t/>
            </a:r>
            <a:br>
              <a:rPr lang="ru-RU" sz="2500" b="1" dirty="0"/>
            </a:br>
            <a:r>
              <a:rPr lang="ru-RU" sz="2500" b="1" dirty="0"/>
              <a:t/>
            </a:r>
            <a:br>
              <a:rPr lang="ru-RU" sz="2500" b="1" dirty="0"/>
            </a:br>
            <a:r>
              <a:rPr lang="ru-RU" sz="3100" b="1" dirty="0"/>
              <a:t>Влияние на женский организм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1BA47DC-CA79-72C8-AC04-60FA3B678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51" y="2162646"/>
            <a:ext cx="5945562" cy="4043636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600" b="1" dirty="0"/>
              <a:t>Женский </a:t>
            </a:r>
            <a:r>
              <a:rPr lang="ru-RU" sz="1600" b="1" dirty="0" smtClean="0"/>
              <a:t>организм</a:t>
            </a:r>
            <a:r>
              <a:rPr lang="ru-RU" sz="1600" b="1" dirty="0"/>
              <a:t> </a:t>
            </a:r>
            <a:r>
              <a:rPr lang="ru-RU" sz="1600" b="1" dirty="0" smtClean="0"/>
              <a:t>восприимчивее </a:t>
            </a:r>
            <a:r>
              <a:rPr lang="ru-RU" sz="1600" b="1" dirty="0"/>
              <a:t>и </a:t>
            </a:r>
            <a:r>
              <a:rPr lang="ru-RU" sz="1600" b="1" dirty="0" smtClean="0"/>
              <a:t>слабее. </a:t>
            </a:r>
            <a:endParaRPr lang="ru-RU" sz="1600" b="1" dirty="0"/>
          </a:p>
          <a:p>
            <a:pPr marL="0" indent="0">
              <a:lnSpc>
                <a:spcPct val="100000"/>
              </a:lnSpc>
              <a:buNone/>
            </a:pPr>
            <a:r>
              <a:rPr lang="ru-RU" sz="1600" b="1" dirty="0" smtClean="0"/>
              <a:t>Злоупотребление </a:t>
            </a:r>
            <a:r>
              <a:rPr lang="ru-RU" sz="1600" b="1" dirty="0"/>
              <a:t>алкоголем исключает нормальное развитие главных репродуктивных органов женщины – яичников и яйцеклеток и способствует: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600" b="1" dirty="0" smtClean="0"/>
              <a:t>проблемам </a:t>
            </a:r>
            <a:r>
              <a:rPr lang="ru-RU" sz="1600" b="1" dirty="0"/>
              <a:t>с зачатием и вынашиванием детей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600" b="1" dirty="0" smtClean="0"/>
              <a:t>развитию </a:t>
            </a:r>
            <a:r>
              <a:rPr lang="ru-RU" sz="1600" b="1" dirty="0"/>
              <a:t>внутриутробных патологий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600" b="1" dirty="0" smtClean="0"/>
              <a:t>ранней </a:t>
            </a:r>
            <a:r>
              <a:rPr lang="ru-RU" sz="1600" b="1" dirty="0"/>
              <a:t>менопаузе </a:t>
            </a:r>
            <a:endParaRPr lang="ru-RU" sz="1600" b="1" dirty="0" smtClean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ru-RU" sz="1600" b="1" dirty="0"/>
          </a:p>
          <a:p>
            <a:pPr marL="0" indent="0">
              <a:lnSpc>
                <a:spcPct val="100000"/>
              </a:lnSpc>
              <a:buNone/>
            </a:pPr>
            <a:r>
              <a:rPr lang="ru-RU" sz="1600" b="1" dirty="0" smtClean="0"/>
              <a:t>Алкоголь несовместим с беременностью, кормлением грудью.</a:t>
            </a:r>
            <a:endParaRPr lang="ru-RU" sz="1600" b="1" dirty="0"/>
          </a:p>
          <a:p>
            <a:pPr marL="0" indent="0">
              <a:buNone/>
            </a:pPr>
            <a:endParaRPr lang="ru-RU" sz="1300" b="1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E49089B-3F1A-B745-7EC5-5A126716E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99960" y="2310535"/>
            <a:ext cx="3997710" cy="2693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1393"/>
            <a:ext cx="2633700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0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62">
            <a:extLst>
              <a:ext uri="{FF2B5EF4-FFF2-40B4-BE49-F238E27FC236}">
                <a16:creationId xmlns:a16="http://schemas.microsoft.com/office/drawing/2014/main" xmlns="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Алкоголь и рак</a:t>
            </a:r>
            <a:br>
              <a:rPr lang="ru-RU" smtClean="0"/>
            </a:br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E3BC7D-DA86-BE85-299C-CDBDB603C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24" y="1050493"/>
            <a:ext cx="5015796" cy="1039441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Calibri Light" panose="020F0302020204030204"/>
              </a:rPr>
              <a:t>Алкоголь и </a:t>
            </a:r>
            <a:r>
              <a:rPr lang="ru-RU" sz="2800" b="1" dirty="0" smtClean="0">
                <a:solidFill>
                  <a:prstClr val="black"/>
                </a:solidFill>
                <a:latin typeface="Calibri Light" panose="020F0302020204030204"/>
              </a:rPr>
              <a:t>рак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/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lang="ru-RU" sz="2800" b="1" dirty="0"/>
          </a:p>
        </p:txBody>
      </p:sp>
      <p:grpSp>
        <p:nvGrpSpPr>
          <p:cNvPr id="75" name="Group 64">
            <a:extLst>
              <a:ext uri="{FF2B5EF4-FFF2-40B4-BE49-F238E27FC236}">
                <a16:creationId xmlns:a16="http://schemas.microsoft.com/office/drawing/2014/main" xmlns="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6" name="Rectangle 65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66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ectangle 68">
            <a:extLst>
              <a:ext uri="{FF2B5EF4-FFF2-40B4-BE49-F238E27FC236}">
                <a16:creationId xmlns:a16="http://schemas.microsoft.com/office/drawing/2014/main" xmlns="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0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41"/>
            <a:ext cx="2633700" cy="737680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4985" t="14651" r="33388" b="6972"/>
          <a:stretch/>
        </p:blipFill>
        <p:spPr>
          <a:xfrm>
            <a:off x="6756197" y="1268627"/>
            <a:ext cx="3750676" cy="5228216"/>
          </a:xfrm>
          <a:prstGeom prst="rect">
            <a:avLst/>
          </a:prstGeom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39E3BC7D-DA86-BE85-299C-CDBDB603C825}"/>
              </a:ext>
            </a:extLst>
          </p:cNvPr>
          <p:cNvSpPr txBox="1">
            <a:spLocks/>
          </p:cNvSpPr>
          <p:nvPr/>
        </p:nvSpPr>
        <p:spPr>
          <a:xfrm>
            <a:off x="306027" y="2487858"/>
            <a:ext cx="5015796" cy="103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b="1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39E3BC7D-DA86-BE85-299C-CDBDB603C825}"/>
              </a:ext>
            </a:extLst>
          </p:cNvPr>
          <p:cNvSpPr txBox="1">
            <a:spLocks/>
          </p:cNvSpPr>
          <p:nvPr/>
        </p:nvSpPr>
        <p:spPr>
          <a:xfrm>
            <a:off x="509987" y="2820848"/>
            <a:ext cx="6027544" cy="3581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prstClr val="black"/>
                </a:solidFill>
                <a:latin typeface="Calibri Light" panose="020F0302020204030204"/>
              </a:rPr>
              <a:t>Еще несколько десятилетий назад алкоголь классифицирован Международным агентством по изучению рака как канцерогенное вещество 1-ой группы. В эту группу входят наиболее опасные факторы риска, такие как асбест, табак, радиация.</a:t>
            </a:r>
          </a:p>
          <a:p>
            <a:endParaRPr lang="ru-RU" sz="1600" b="1" dirty="0">
              <a:solidFill>
                <a:prstClr val="black"/>
              </a:solidFill>
              <a:latin typeface="Calibri Light" panose="020F0302020204030204"/>
            </a:endParaRPr>
          </a:p>
          <a:p>
            <a:r>
              <a:rPr lang="ru-RU" sz="1600" b="1" dirty="0" smtClean="0">
                <a:solidFill>
                  <a:prstClr val="black"/>
                </a:solidFill>
                <a:latin typeface="Calibri Light" panose="020F0302020204030204"/>
              </a:rPr>
              <a:t>Согласно результатам глобального анализа 4% всех онкологических заболеваний связаны с употреблением алкоголя. </a:t>
            </a:r>
            <a:r>
              <a:rPr lang="ru-RU" sz="1600" b="1" dirty="0">
                <a:solidFill>
                  <a:prstClr val="black"/>
                </a:solidFill>
                <a:latin typeface="Calibri Light" panose="020F0302020204030204"/>
              </a:rPr>
              <a:t>Н</a:t>
            </a:r>
            <a:r>
              <a:rPr lang="ru-RU" sz="1600" b="1" dirty="0" smtClean="0">
                <a:solidFill>
                  <a:prstClr val="black"/>
                </a:solidFill>
                <a:latin typeface="Calibri Light" panose="020F0302020204030204"/>
              </a:rPr>
              <a:t>аибольший вклад алкоголь вносит в развитие рака пищевода, рака печени и рака молочной железы.</a:t>
            </a:r>
          </a:p>
          <a:p>
            <a:endParaRPr lang="ru-RU" sz="1600" b="1" dirty="0">
              <a:solidFill>
                <a:prstClr val="black"/>
              </a:solidFill>
              <a:latin typeface="Calibri Light" panose="020F0302020204030204"/>
            </a:endParaRPr>
          </a:p>
          <a:p>
            <a:r>
              <a:rPr lang="ru-RU" sz="2800" b="1" dirty="0" smtClean="0">
                <a:solidFill>
                  <a:prstClr val="black"/>
                </a:solidFill>
                <a:latin typeface="Calibri Light" panose="020F0302020204030204"/>
              </a:rPr>
              <a:t/>
            </a:r>
            <a:br>
              <a:rPr lang="ru-RU" sz="2800" b="1" dirty="0" smtClean="0">
                <a:solidFill>
                  <a:prstClr val="black"/>
                </a:solidFill>
                <a:latin typeface="Calibri Light" panose="020F0302020204030204"/>
              </a:rPr>
            </a:b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95404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62">
            <a:extLst>
              <a:ext uri="{FF2B5EF4-FFF2-40B4-BE49-F238E27FC236}">
                <a16:creationId xmlns:a16="http://schemas.microsoft.com/office/drawing/2014/main" xmlns="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E3BC7D-DA86-BE85-299C-CDBDB603C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24" y="1050493"/>
            <a:ext cx="5015796" cy="1329788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Calibri Light" panose="020F0302020204030204"/>
              </a:rPr>
              <a:t>Алкоголь и </a:t>
            </a:r>
            <a:r>
              <a:rPr lang="ru-RU" sz="2800" b="1" dirty="0" smtClean="0">
                <a:solidFill>
                  <a:prstClr val="black"/>
                </a:solidFill>
                <a:latin typeface="Calibri Light" panose="020F0302020204030204"/>
              </a:rPr>
              <a:t>рак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/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lang="ru-RU" sz="2800" b="1" dirty="0"/>
          </a:p>
        </p:txBody>
      </p:sp>
      <p:grpSp>
        <p:nvGrpSpPr>
          <p:cNvPr id="75" name="Group 64">
            <a:extLst>
              <a:ext uri="{FF2B5EF4-FFF2-40B4-BE49-F238E27FC236}">
                <a16:creationId xmlns:a16="http://schemas.microsoft.com/office/drawing/2014/main" xmlns="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6" name="Rectangle 65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66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ectangle 68">
            <a:extLst>
              <a:ext uri="{FF2B5EF4-FFF2-40B4-BE49-F238E27FC236}">
                <a16:creationId xmlns:a16="http://schemas.microsoft.com/office/drawing/2014/main" xmlns="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0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41"/>
            <a:ext cx="2633700" cy="737680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746" t="19762" r="8043" b="10569"/>
          <a:stretch/>
        </p:blipFill>
        <p:spPr>
          <a:xfrm>
            <a:off x="1316850" y="2380280"/>
            <a:ext cx="7812215" cy="372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2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62">
            <a:extLst>
              <a:ext uri="{FF2B5EF4-FFF2-40B4-BE49-F238E27FC236}">
                <a16:creationId xmlns:a16="http://schemas.microsoft.com/office/drawing/2014/main" xmlns="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E3BC7D-DA86-BE85-299C-CDBDB603C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24" y="1050493"/>
            <a:ext cx="5015796" cy="1329788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Calibri Light" panose="020F0302020204030204"/>
              </a:rPr>
              <a:t>Алкоголь и </a:t>
            </a:r>
            <a:r>
              <a:rPr lang="ru-RU" sz="2800" b="1" dirty="0" smtClean="0">
                <a:solidFill>
                  <a:prstClr val="black"/>
                </a:solidFill>
                <a:latin typeface="Calibri Light" panose="020F0302020204030204"/>
              </a:rPr>
              <a:t>рак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/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lang="ru-RU" sz="2800" b="1" dirty="0"/>
          </a:p>
        </p:txBody>
      </p:sp>
      <p:grpSp>
        <p:nvGrpSpPr>
          <p:cNvPr id="75" name="Group 64">
            <a:extLst>
              <a:ext uri="{FF2B5EF4-FFF2-40B4-BE49-F238E27FC236}">
                <a16:creationId xmlns:a16="http://schemas.microsoft.com/office/drawing/2014/main" xmlns="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6" name="Rectangle 65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66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ectangle 68">
            <a:extLst>
              <a:ext uri="{FF2B5EF4-FFF2-40B4-BE49-F238E27FC236}">
                <a16:creationId xmlns:a16="http://schemas.microsoft.com/office/drawing/2014/main" xmlns="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0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41"/>
            <a:ext cx="2633700" cy="73768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6562" t="21844" r="13686" b="10758"/>
          <a:stretch/>
        </p:blipFill>
        <p:spPr>
          <a:xfrm>
            <a:off x="1400433" y="2207740"/>
            <a:ext cx="8114270" cy="4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5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62">
            <a:extLst>
              <a:ext uri="{FF2B5EF4-FFF2-40B4-BE49-F238E27FC236}">
                <a16:creationId xmlns:a16="http://schemas.microsoft.com/office/drawing/2014/main" xmlns="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E3BC7D-DA86-BE85-299C-CDBDB603C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24" y="1050493"/>
            <a:ext cx="5015796" cy="1329788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Calibri Light" panose="020F0302020204030204"/>
              </a:rPr>
              <a:t>Алкоголь и </a:t>
            </a:r>
            <a:r>
              <a:rPr lang="ru-RU" sz="2800" b="1" dirty="0" smtClean="0">
                <a:solidFill>
                  <a:prstClr val="black"/>
                </a:solidFill>
                <a:latin typeface="Calibri Light" panose="020F0302020204030204"/>
              </a:rPr>
              <a:t>рак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/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lang="ru-RU" sz="2800" b="1" dirty="0"/>
          </a:p>
        </p:txBody>
      </p:sp>
      <p:grpSp>
        <p:nvGrpSpPr>
          <p:cNvPr id="75" name="Group 64">
            <a:extLst>
              <a:ext uri="{FF2B5EF4-FFF2-40B4-BE49-F238E27FC236}">
                <a16:creationId xmlns:a16="http://schemas.microsoft.com/office/drawing/2014/main" xmlns="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6" name="Rectangle 65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66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ectangle 68">
            <a:extLst>
              <a:ext uri="{FF2B5EF4-FFF2-40B4-BE49-F238E27FC236}">
                <a16:creationId xmlns:a16="http://schemas.microsoft.com/office/drawing/2014/main" xmlns="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0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41"/>
            <a:ext cx="2633700" cy="73768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5497" t="25441" r="13048" b="12463"/>
          <a:stretch/>
        </p:blipFill>
        <p:spPr>
          <a:xfrm>
            <a:off x="1061476" y="2306593"/>
            <a:ext cx="8645285" cy="422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8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6ECA6DCB-B7E1-40A9-9524-540C6DA40B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1BA47DC-CA79-72C8-AC04-60FA3B678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25" y="2469279"/>
            <a:ext cx="6031196" cy="3461996"/>
          </a:xfrm>
        </p:spPr>
        <p:txBody>
          <a:bodyPr anchor="ctr">
            <a:norm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600" b="1" i="0" u="none" strike="noStrike" kern="0" cap="none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/>
              </a:rPr>
              <a:t>Отказ от спиртного в подростковом возрасте снижает риск развития онкологии груди у женщин от 3 до 5,5%, в более зрелом возрасте уменьшает риск рака молочной железы </a:t>
            </a:r>
            <a:r>
              <a:rPr kumimoji="0" lang="ru-RU" sz="1600" b="1" i="0" u="none" strike="noStrike" kern="0" cap="none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на 25%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1600" b="1" i="0" u="none" strike="noStrike" kern="0" cap="none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600" b="1" i="0" u="none" strike="noStrike" kern="0" cap="none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/>
              </a:rPr>
              <a:t>Отказавшиеся от алкоголя мужчины </a:t>
            </a:r>
            <a:r>
              <a:rPr kumimoji="0" lang="ru-RU" sz="1600" b="1" i="0" u="none" strike="noStrike" kern="0" cap="none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на 60% меньше </a:t>
            </a:r>
            <a:r>
              <a:rPr kumimoji="0" lang="ru-RU" sz="1600" b="1" i="0" u="none" strike="noStrike" kern="0" cap="none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/>
              </a:rPr>
              <a:t>пьющих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страдают раком простаты </a:t>
            </a:r>
            <a:endParaRPr kumimoji="0" lang="ru-RU" sz="1600" b="1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ru-RU" sz="1600" b="1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600" b="1" i="0" u="none" strike="noStrike" kern="0" cap="none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/>
              </a:rPr>
              <a:t>Снижение крепости потребляемого алкоголя </a:t>
            </a:r>
            <a:r>
              <a:rPr kumimoji="0" lang="ru-RU" sz="1600" b="1" i="0" u="none" strike="noStrike" kern="0" cap="none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уменьшит </a:t>
            </a:r>
            <a:r>
              <a:rPr kumimoji="0" lang="ru-RU" sz="1600" b="1" i="0" u="none" strike="noStrike" kern="0" cap="none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/>
              </a:rPr>
              <a:t>риск заболевания раком печени, пищевода, полости рта, горла и др. отделов пищеварительного тракта </a:t>
            </a:r>
            <a:r>
              <a:rPr kumimoji="0" lang="ru-RU" sz="1600" b="1" i="0" u="none" strike="noStrike" kern="0" cap="none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на 50% </a:t>
            </a:r>
            <a:endParaRPr lang="ru-RU" sz="13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1300" b="1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48925685-225F-2000-FF76-680EB341C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683" y="709230"/>
            <a:ext cx="5853921" cy="1284030"/>
          </a:xfrm>
        </p:spPr>
        <p:txBody>
          <a:bodyPr>
            <a:normAutofit/>
          </a:bodyPr>
          <a:lstStyle/>
          <a:p>
            <a:pPr algn="ctr"/>
            <a:r>
              <a:rPr kumimoji="0" lang="ru-RU" sz="2800" b="1" i="0" u="none" strike="noStrike" kern="0" cap="none" spc="3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Arial"/>
              </a:rPr>
              <a:t/>
            </a:r>
            <a:br>
              <a:rPr kumimoji="0" lang="ru-RU" sz="2800" b="1" i="0" u="none" strike="noStrike" kern="0" cap="none" spc="3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Arial"/>
              </a:rPr>
            </a:br>
            <a:r>
              <a:rPr kumimoji="0" lang="ru-RU" sz="2800" b="1" u="none" strike="noStrike" kern="0" cap="none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Arial"/>
              </a:rPr>
              <a:t>Отказ от алкоголя - первичная</a:t>
            </a:r>
            <a:r>
              <a:rPr kumimoji="0" lang="ru-RU" sz="2800" b="1" i="0" u="none" strike="noStrike" kern="0" cap="none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Arial"/>
              </a:rPr>
              <a:t> профилактика рака</a:t>
            </a:r>
            <a:endParaRPr lang="ru-RU" sz="28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0A36311-3B19-31E1-FFF5-5B2488E92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5108" y="3739999"/>
            <a:ext cx="3622179" cy="251895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F55EF28-AF8A-D5FB-77C5-C36A4AB15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7375" y="898297"/>
            <a:ext cx="3749912" cy="2530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364"/>
            <a:ext cx="2633700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08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E3BC7D-DA86-BE85-299C-CDBDB603C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294" y="943658"/>
            <a:ext cx="6815997" cy="1128068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b="1" dirty="0"/>
              <a:t>Не существует безопасных доз алкоголя </a:t>
            </a:r>
            <a:br>
              <a:rPr lang="ru-RU" sz="2800" b="1" dirty="0"/>
            </a:br>
            <a:endParaRPr lang="ru-RU" sz="2800" b="1" dirty="0"/>
          </a:p>
        </p:txBody>
      </p:sp>
      <p:grpSp>
        <p:nvGrpSpPr>
          <p:cNvPr id="75" name="Group 64">
            <a:extLst>
              <a:ext uri="{FF2B5EF4-FFF2-40B4-BE49-F238E27FC236}">
                <a16:creationId xmlns:a16="http://schemas.microsoft.com/office/drawing/2014/main" xmlns="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6" name="Rectangle 65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66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091CD95-B715-5984-7AAF-963A1621D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509" y="2071726"/>
            <a:ext cx="6951713" cy="12975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1800" b="1" dirty="0" smtClean="0"/>
              <a:t>Нельзя </a:t>
            </a:r>
            <a:r>
              <a:rPr lang="ru-RU" sz="1800" b="1" dirty="0"/>
              <a:t>рекомендовать человеку потреблять тот или иной вид алкогольной продукции: </a:t>
            </a:r>
            <a:r>
              <a:rPr lang="ru-RU" sz="1800" b="1" dirty="0">
                <a:solidFill>
                  <a:srgbClr val="C00000"/>
                </a:solidFill>
              </a:rPr>
              <a:t>безопасный градус – ноль!</a:t>
            </a:r>
          </a:p>
        </p:txBody>
      </p:sp>
      <p:sp>
        <p:nvSpPr>
          <p:cNvPr id="79" name="Rectangle 70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33700" cy="7376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" t="2674" r="2500" b="7373"/>
          <a:stretch/>
        </p:blipFill>
        <p:spPr>
          <a:xfrm>
            <a:off x="4014292" y="3802352"/>
            <a:ext cx="6527330" cy="289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C:\Users\user\Desktop\ИППП\ФОН ДЛЯ ИПП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2DE37A25-2E93-F5E6-FA5F-6BB0080B2D52}"/>
              </a:ext>
            </a:extLst>
          </p:cNvPr>
          <p:cNvSpPr/>
          <p:nvPr/>
        </p:nvSpPr>
        <p:spPr>
          <a:xfrm>
            <a:off x="-9402" y="4403324"/>
            <a:ext cx="12201401" cy="24546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692312A-04C4-4AF6-B707-F47D3CDFA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362" y="4856784"/>
            <a:ext cx="4898415" cy="176665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2000" b="1" dirty="0">
                <a:solidFill>
                  <a:srgbClr val="014B92"/>
                </a:solidFill>
                <a:latin typeface="Times New Roman" pitchFamily="18" charset="0"/>
                <a:cs typeface="Times New Roman" pitchFamily="18" charset="0"/>
              </a:rPr>
              <a:t>Зарегистрируйтесь на сайте</a:t>
            </a:r>
            <a:r>
              <a:rPr lang="en-US" sz="2000" b="1" dirty="0">
                <a:solidFill>
                  <a:srgbClr val="014B92"/>
                </a:solidFill>
                <a:latin typeface="Times New Roman" pitchFamily="18" charset="0"/>
                <a:cs typeface="Times New Roman" pitchFamily="18" charset="0"/>
              </a:rPr>
              <a:t> TAKZDOROVO.RU </a:t>
            </a:r>
            <a:r>
              <a:rPr lang="ru-RU" sz="2000" b="1" dirty="0">
                <a:solidFill>
                  <a:srgbClr val="014B92"/>
                </a:solidFill>
                <a:latin typeface="Times New Roman" pitchFamily="18" charset="0"/>
                <a:cs typeface="Times New Roman" pitchFamily="18" charset="0"/>
              </a:rPr>
              <a:t> и получите доступ ко всем сервисам сайта</a:t>
            </a:r>
          </a:p>
        </p:txBody>
      </p:sp>
      <p:pic>
        <p:nvPicPr>
          <p:cNvPr id="14" name="Рисунок 13" descr="Изображение выглядит как шаблон, прямоугольный, искусство, Прямоугольник&#10;&#10;Автоматически созданное описание">
            <a:extLst>
              <a:ext uri="{FF2B5EF4-FFF2-40B4-BE49-F238E27FC236}">
                <a16:creationId xmlns="" xmlns:a16="http://schemas.microsoft.com/office/drawing/2014/main" id="{DF3E68C6-AC5A-E43A-CB43-DEC3C2BD85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745" y="1491496"/>
            <a:ext cx="2835118" cy="2835118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, логотип, Шрифт, Графи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B12BEF0D-9015-9C38-7C7A-617020498B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4" t="31540" r="18103" b="31346"/>
          <a:stretch/>
        </p:blipFill>
        <p:spPr>
          <a:xfrm>
            <a:off x="3826931" y="57455"/>
            <a:ext cx="2541405" cy="10538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F43B9E8-6AC6-7B8D-E31F-F80A04D1C88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9500" y="198527"/>
            <a:ext cx="1949728" cy="54722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6E0D0A5-CC90-5970-3ACF-A5FC5CFDDCE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2"/>
          <a:stretch/>
        </p:blipFill>
        <p:spPr>
          <a:xfrm>
            <a:off x="7081900" y="-1"/>
            <a:ext cx="51101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97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6ECA6DCB-B7E1-40A9-9524-540C6DA40B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Тест на выявление нарушений, связанных с употреблением алкоголя</a:t>
            </a:r>
          </a:p>
          <a:p>
            <a:pPr algn="ctr"/>
            <a:endParaRPr lang="ru-RU"/>
          </a:p>
          <a:p>
            <a:pPr algn="ctr"/>
            <a:r>
              <a:rPr lang="ru-RU"/>
              <a:t>Для мужчин - https://www.takzdorovo.ru/servisy/tests/test-rus-audit-s-dlya-muzhchin/intro/</a:t>
            </a:r>
          </a:p>
          <a:p>
            <a:pPr algn="ctr"/>
            <a:r>
              <a:rPr lang="ru-RU"/>
              <a:t>Для женщин - https://www.takzdorovo.ru/servisy/tests/test-rus-audit-s-dlya-zhenshchin/intro/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64"/>
            <a:ext cx="2633700" cy="7376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49" y="411105"/>
            <a:ext cx="10358002" cy="17801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881" y="2407375"/>
            <a:ext cx="10644539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7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64">
            <a:extLst>
              <a:ext uri="{FF2B5EF4-FFF2-40B4-BE49-F238E27FC236}">
                <a16:creationId xmlns:a16="http://schemas.microsoft.com/office/drawing/2014/main" xmlns="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6" name="Rectangle 65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66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281" t="46070" r="61599" b="19098"/>
          <a:stretch/>
        </p:blipFill>
        <p:spPr>
          <a:xfrm>
            <a:off x="7076011" y="2237763"/>
            <a:ext cx="3540154" cy="2382474"/>
          </a:xfrm>
          <a:prstGeom prst="rect">
            <a:avLst/>
          </a:prstGeom>
        </p:spPr>
      </p:pic>
      <p:sp>
        <p:nvSpPr>
          <p:cNvPr id="79" name="Rectangle 70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635"/>
            <a:ext cx="2633700" cy="73768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10811" y="142021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3687" y="1342363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Алкоголь является токсичным и </a:t>
            </a:r>
            <a:r>
              <a:rPr lang="ru-RU" b="1" dirty="0" err="1"/>
              <a:t>психоактивным</a:t>
            </a:r>
            <a:r>
              <a:rPr lang="ru-RU" b="1" dirty="0"/>
              <a:t> веществом, </a:t>
            </a:r>
            <a:r>
              <a:rPr lang="ru-RU" b="1" dirty="0" smtClean="0"/>
              <a:t>вызывающим </a:t>
            </a:r>
            <a:r>
              <a:rPr lang="ru-RU" b="1" dirty="0"/>
              <a:t>зависимость</a:t>
            </a:r>
            <a:r>
              <a:rPr lang="ru-RU" b="1" dirty="0" smtClean="0"/>
              <a:t>.</a:t>
            </a:r>
            <a:endParaRPr lang="ru-RU" b="1" dirty="0"/>
          </a:p>
          <a:p>
            <a:endParaRPr lang="ru-RU" b="1" dirty="0"/>
          </a:p>
          <a:p>
            <a:r>
              <a:rPr lang="ru-RU" b="1" dirty="0"/>
              <a:t>Потребление алкоголя ежегодно приводит к 3 миллионам смертей во всем мире, а также к инвалидности и ухудшению здоровья миллионов людей. </a:t>
            </a:r>
          </a:p>
          <a:p>
            <a:endParaRPr lang="ru-RU" b="1" dirty="0"/>
          </a:p>
          <a:p>
            <a:r>
              <a:rPr lang="ru-RU" b="1" dirty="0" smtClean="0"/>
              <a:t>На </a:t>
            </a:r>
            <a:r>
              <a:rPr lang="ru-RU" b="1" dirty="0"/>
              <a:t>вредное употребление алкоголя приходится 7,1% и 2,2% глобального бремени болезней среди мужчин и женщин соответственно. </a:t>
            </a:r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Алкоголь </a:t>
            </a:r>
            <a:r>
              <a:rPr lang="ru-RU" b="1" dirty="0"/>
              <a:t>является ведущим фактором риска преждевременной смертности и инвалидности среди лиц в возрасте от 15 до 49 лет, на его долю приходится 10% всех смертей в этой возрастной группе.</a:t>
            </a:r>
          </a:p>
        </p:txBody>
      </p:sp>
    </p:spTree>
    <p:extLst>
      <p:ext uri="{BB962C8B-B14F-4D97-AF65-F5344CB8AC3E}">
        <p14:creationId xmlns:p14="http://schemas.microsoft.com/office/powerpoint/2010/main" val="161760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1"/>
          <p:cNvSpPr txBox="1">
            <a:spLocks noChangeArrowheads="1"/>
          </p:cNvSpPr>
          <p:nvPr/>
        </p:nvSpPr>
        <p:spPr bwMode="auto">
          <a:xfrm>
            <a:off x="2332496" y="773634"/>
            <a:ext cx="10057090" cy="644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213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04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1pPr>
            <a:lvl2pPr>
              <a:lnSpc>
                <a:spcPct val="90000"/>
              </a:lnSpc>
              <a:spcBef>
                <a:spcPts val="213"/>
              </a:spcBef>
              <a:spcAft>
                <a:spcPts val="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0404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213"/>
              </a:spcBef>
              <a:spcAft>
                <a:spcPts val="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>
              <a:lnSpc>
                <a:spcPct val="90000"/>
              </a:lnSpc>
              <a:spcBef>
                <a:spcPts val="213"/>
              </a:spcBef>
              <a:spcAft>
                <a:spcPts val="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>
              <a:lnSpc>
                <a:spcPct val="90000"/>
              </a:lnSpc>
              <a:spcBef>
                <a:spcPts val="213"/>
              </a:spcBef>
              <a:spcAft>
                <a:spcPts val="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213"/>
              </a:spcBef>
              <a:spcAft>
                <a:spcPts val="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213"/>
              </a:spcBef>
              <a:spcAft>
                <a:spcPts val="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213"/>
              </a:spcBef>
              <a:spcAft>
                <a:spcPts val="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213"/>
              </a:spcBef>
              <a:spcAft>
                <a:spcPts val="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 defTabSz="449218" eaLnBrk="0" fontAlgn="base" hangingPunct="0">
              <a:lnSpc>
                <a:spcPct val="85000"/>
              </a:lnSpc>
              <a:spcBef>
                <a:spcPts val="13"/>
              </a:spcBef>
              <a:spcAft>
                <a:spcPts val="13"/>
              </a:spcAft>
              <a:buClrTx/>
            </a:pPr>
            <a:r>
              <a:rPr lang="ru-RU" altLang="ru-RU" sz="4300" b="1" dirty="0">
                <a:solidFill>
                  <a:srgbClr val="066E9F"/>
                </a:solidFill>
                <a:latin typeface="Calibri Light" panose="020F0302020204030204" pitchFamily="34" charset="0"/>
              </a:rPr>
              <a:t>Где получить помощь?</a:t>
            </a:r>
          </a:p>
        </p:txBody>
      </p:sp>
      <p:sp>
        <p:nvSpPr>
          <p:cNvPr id="94211" name="Text Box 2"/>
          <p:cNvSpPr txBox="1">
            <a:spLocks noChangeArrowheads="1"/>
          </p:cNvSpPr>
          <p:nvPr/>
        </p:nvSpPr>
        <p:spPr bwMode="auto">
          <a:xfrm>
            <a:off x="382539" y="1524249"/>
            <a:ext cx="11303115" cy="421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>
            <a:lvl1pPr marL="90488" indent="-90488">
              <a:lnSpc>
                <a:spcPct val="90000"/>
              </a:lnSpc>
              <a:spcBef>
                <a:spcPts val="1213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</a:tabLst>
              <a:defRPr sz="2000">
                <a:solidFill>
                  <a:srgbClr val="40404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1pPr>
            <a:lvl2pPr>
              <a:lnSpc>
                <a:spcPct val="90000"/>
              </a:lnSpc>
              <a:spcBef>
                <a:spcPts val="213"/>
              </a:spcBef>
              <a:spcAft>
                <a:spcPts val="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</a:tabLst>
              <a:defRPr>
                <a:solidFill>
                  <a:srgbClr val="40404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213"/>
              </a:spcBef>
              <a:spcAft>
                <a:spcPts val="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>
              <a:lnSpc>
                <a:spcPct val="90000"/>
              </a:lnSpc>
              <a:spcBef>
                <a:spcPts val="213"/>
              </a:spcBef>
              <a:spcAft>
                <a:spcPts val="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>
              <a:lnSpc>
                <a:spcPct val="90000"/>
              </a:lnSpc>
              <a:spcBef>
                <a:spcPts val="213"/>
              </a:spcBef>
              <a:spcAft>
                <a:spcPts val="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213"/>
              </a:spcBef>
              <a:spcAft>
                <a:spcPts val="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213"/>
              </a:spcBef>
              <a:spcAft>
                <a:spcPts val="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213"/>
              </a:spcBef>
              <a:spcAft>
                <a:spcPts val="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213"/>
              </a:spcBef>
              <a:spcAft>
                <a:spcPts val="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 defTabSz="449218" eaLnBrk="0" fontAlgn="base" hangingPunct="0">
              <a:buClr>
                <a:srgbClr val="99CB38"/>
              </a:buClr>
            </a:pPr>
            <a:endParaRPr lang="ru-RU" altLang="ru-RU" dirty="0"/>
          </a:p>
          <a:p>
            <a:pPr defTabSz="449218" eaLnBrk="0" fontAlgn="base" hangingPunct="0">
              <a:buClr>
                <a:srgbClr val="99CB38"/>
              </a:buClr>
              <a:buFont typeface="Calibri" panose="020F0502020204030204" pitchFamily="34" charset="0"/>
              <a:buChar char=" "/>
            </a:pPr>
            <a:r>
              <a:rPr lang="ru-RU" altLang="ru-RU" sz="3600" u="sng" dirty="0" err="1"/>
              <a:t>Наркодиспансеры</a:t>
            </a:r>
            <a:r>
              <a:rPr lang="ru-RU" altLang="ru-RU" sz="3600" dirty="0"/>
              <a:t>: Кемерово, Новокузнецк, Прокопьевск.</a:t>
            </a:r>
          </a:p>
          <a:p>
            <a:pPr defTabSz="449218" eaLnBrk="0" fontAlgn="base" hangingPunct="0">
              <a:buClr>
                <a:srgbClr val="99CB38"/>
              </a:buClr>
              <a:buFont typeface="Calibri" panose="020F0502020204030204" pitchFamily="34" charset="0"/>
              <a:buChar char=" "/>
            </a:pPr>
            <a:r>
              <a:rPr lang="ru-RU" altLang="ru-RU" sz="3600" u="sng" dirty="0"/>
              <a:t>Психоневрологические диспансеры</a:t>
            </a:r>
            <a:r>
              <a:rPr lang="ru-RU" altLang="ru-RU" sz="3600" dirty="0"/>
              <a:t>: </a:t>
            </a:r>
            <a:r>
              <a:rPr lang="ru-RU" altLang="ru-RU" sz="3600" dirty="0" smtClean="0"/>
              <a:t>Анжеро-Судженск</a:t>
            </a:r>
            <a:r>
              <a:rPr lang="ru-RU" altLang="ru-RU" sz="3600" dirty="0"/>
              <a:t>, Белово, Киселевск, Юрга.</a:t>
            </a:r>
          </a:p>
          <a:p>
            <a:pPr defTabSz="449218" eaLnBrk="0" fontAlgn="base" hangingPunct="0">
              <a:buClr>
                <a:srgbClr val="99CB38"/>
              </a:buClr>
              <a:buFont typeface="Calibri" panose="020F0502020204030204" pitchFamily="34" charset="0"/>
              <a:buChar char=" "/>
            </a:pPr>
            <a:r>
              <a:rPr lang="ru-RU" altLang="ru-RU" sz="3600" u="sng" dirty="0"/>
              <a:t>Психиатрические больницы</a:t>
            </a:r>
            <a:r>
              <a:rPr lang="ru-RU" altLang="ru-RU" sz="3600" dirty="0"/>
              <a:t>: Калтан, Ленинск-Кузнецкий.</a:t>
            </a:r>
          </a:p>
          <a:p>
            <a:pPr defTabSz="449218" eaLnBrk="0" fontAlgn="base" hangingPunct="0">
              <a:buClr>
                <a:srgbClr val="99CB38"/>
              </a:buClr>
            </a:pPr>
            <a:endParaRPr lang="ru-RU" altLang="ru-RU" dirty="0"/>
          </a:p>
          <a:p>
            <a:pPr defTabSz="449218" eaLnBrk="0" fontAlgn="base" hangingPunct="0">
              <a:buClr>
                <a:srgbClr val="99CB38"/>
              </a:buClr>
            </a:pPr>
            <a:endParaRPr lang="ru-RU" alt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0219"/>
            <a:ext cx="2633700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906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ъект 2"/>
          <p:cNvSpPr>
            <a:spLocks noGrp="1"/>
          </p:cNvSpPr>
          <p:nvPr>
            <p:ph idx="1"/>
          </p:nvPr>
        </p:nvSpPr>
        <p:spPr>
          <a:xfrm>
            <a:off x="2207925" y="4292487"/>
            <a:ext cx="8653923" cy="1561897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(3842) 57-07-07 (круглосуточно)</a:t>
            </a:r>
          </a:p>
          <a:p>
            <a:pPr eaLnBrk="1" hangingPunct="1"/>
            <a:r>
              <a:rPr lang="ru-RU" altLang="ru-RU" dirty="0" smtClean="0"/>
              <a:t>(3843) 72-44-27 (08.00-18.00 в рабочие дни)</a:t>
            </a:r>
          </a:p>
          <a:p>
            <a:pPr eaLnBrk="1" hangingPunct="1"/>
            <a:r>
              <a:rPr lang="ru-RU" altLang="ru-RU" dirty="0" smtClean="0"/>
              <a:t>(3846) 66-82-81 (08.00-20.00 в рабочие дни)</a:t>
            </a:r>
          </a:p>
          <a:p>
            <a:pPr eaLnBrk="1" hangingPunct="1"/>
            <a:endParaRPr lang="ru-RU" altLang="ru-RU" dirty="0" smtClean="0"/>
          </a:p>
        </p:txBody>
      </p:sp>
      <p:pic>
        <p:nvPicPr>
          <p:cNvPr id="96259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112" y="981394"/>
            <a:ext cx="5393623" cy="232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0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446"/>
            <a:ext cx="2633319" cy="738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8351" y="446"/>
            <a:ext cx="1493649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62">
            <a:extLst>
              <a:ext uri="{FF2B5EF4-FFF2-40B4-BE49-F238E27FC236}">
                <a16:creationId xmlns:a16="http://schemas.microsoft.com/office/drawing/2014/main" xmlns="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E3BC7D-DA86-BE85-299C-CDBDB603C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295" y="943658"/>
            <a:ext cx="4560584" cy="1128068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b="1" dirty="0"/>
              <a:t>Потребление алкоголя — это всегда риск</a:t>
            </a:r>
          </a:p>
        </p:txBody>
      </p:sp>
      <p:grpSp>
        <p:nvGrpSpPr>
          <p:cNvPr id="75" name="Group 64">
            <a:extLst>
              <a:ext uri="{FF2B5EF4-FFF2-40B4-BE49-F238E27FC236}">
                <a16:creationId xmlns:a16="http://schemas.microsoft.com/office/drawing/2014/main" xmlns="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6" name="Rectangle 65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66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ectangle 68">
            <a:extLst>
              <a:ext uri="{FF2B5EF4-FFF2-40B4-BE49-F238E27FC236}">
                <a16:creationId xmlns:a16="http://schemas.microsoft.com/office/drawing/2014/main" xmlns="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091CD95-B715-5984-7AAF-963A1621D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196" y="2224322"/>
            <a:ext cx="4968002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1600" b="1" dirty="0"/>
              <a:t>Потребление алкоголя </a:t>
            </a:r>
            <a:r>
              <a:rPr lang="ru-RU" sz="1600" b="1" dirty="0" smtClean="0"/>
              <a:t>является </a:t>
            </a:r>
            <a:r>
              <a:rPr lang="ru-RU" sz="1600" b="1" dirty="0"/>
              <a:t>одним из главных факторов смертности трудоспособного </a:t>
            </a:r>
            <a:r>
              <a:rPr lang="ru-RU" sz="1600" b="1" dirty="0" smtClean="0"/>
              <a:t>населения.</a:t>
            </a:r>
            <a:endParaRPr lang="ru-RU" sz="1600" b="1" dirty="0"/>
          </a:p>
          <a:p>
            <a:pPr marL="0" indent="0">
              <a:buNone/>
            </a:pPr>
            <a:r>
              <a:rPr lang="ru-RU" sz="1600" b="1" dirty="0"/>
              <a:t>По оценке экспертов, с потреблением алкоголя связаны:</a:t>
            </a:r>
          </a:p>
          <a:p>
            <a:r>
              <a:rPr lang="ru-RU" sz="1600" b="1" dirty="0">
                <a:solidFill>
                  <a:srgbClr val="C00000"/>
                </a:solidFill>
              </a:rPr>
              <a:t>69%</a:t>
            </a:r>
            <a:r>
              <a:rPr lang="ru-RU" sz="1600" b="1" dirty="0"/>
              <a:t> смертей от цирроза печени </a:t>
            </a:r>
          </a:p>
          <a:p>
            <a:r>
              <a:rPr lang="ru-RU" sz="1600" b="1" dirty="0">
                <a:solidFill>
                  <a:srgbClr val="C00000"/>
                </a:solidFill>
              </a:rPr>
              <a:t>61%</a:t>
            </a:r>
            <a:r>
              <a:rPr lang="ru-RU" sz="1600" b="1" dirty="0"/>
              <a:t> от кардиомиопатии и миокардита </a:t>
            </a:r>
          </a:p>
          <a:p>
            <a:r>
              <a:rPr lang="ru-RU" sz="1600" b="1" dirty="0">
                <a:solidFill>
                  <a:srgbClr val="C00000"/>
                </a:solidFill>
              </a:rPr>
              <a:t>47%</a:t>
            </a:r>
            <a:r>
              <a:rPr lang="ru-RU" sz="1600" b="1" dirty="0"/>
              <a:t> от панкреатита </a:t>
            </a:r>
          </a:p>
        </p:txBody>
      </p:sp>
      <p:sp>
        <p:nvSpPr>
          <p:cNvPr id="79" name="Rectangle 70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EBB855B-DF46-51D4-C602-2820071C6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8394" y="1507692"/>
            <a:ext cx="4913802" cy="3779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633700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6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6ECA6DCB-B7E1-40A9-9524-540C6DA40B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D641F1-5E79-6F98-41AD-F4A94E1BC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5528" y="628876"/>
            <a:ext cx="5279408" cy="1128068"/>
          </a:xfrm>
        </p:spPr>
        <p:txBody>
          <a:bodyPr anchor="ctr">
            <a:normAutofit fontScale="90000"/>
          </a:bodyPr>
          <a:lstStyle/>
          <a:p>
            <a:pPr marL="228600" marR="0" lvl="0" indent="-22860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lang="ru-RU" sz="2500" b="1" dirty="0"/>
              <a:t/>
            </a:r>
            <a:br>
              <a:rPr lang="ru-RU" sz="2500" b="1" dirty="0"/>
            </a:br>
            <a:r>
              <a:rPr lang="ru-RU" sz="3100" b="1" dirty="0" smtClean="0"/>
              <a:t>Потребление алкоголя в мире</a:t>
            </a: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2500" b="1" dirty="0"/>
              <a:t/>
            </a:r>
            <a:br>
              <a:rPr lang="ru-RU" sz="2500" b="1" dirty="0"/>
            </a:br>
            <a:endParaRPr lang="ru-RU" sz="3200" b="1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239"/>
            <a:ext cx="2633700" cy="7376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549" y="1536077"/>
            <a:ext cx="7742738" cy="529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22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6ECA6DCB-B7E1-40A9-9524-540C6DA40B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D641F1-5E79-6F98-41AD-F4A94E1BC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544" y="1000580"/>
            <a:ext cx="5890623" cy="1128068"/>
          </a:xfrm>
        </p:spPr>
        <p:txBody>
          <a:bodyPr anchor="ctr">
            <a:normAutofit fontScale="90000"/>
          </a:bodyPr>
          <a:lstStyle/>
          <a:p>
            <a:pPr marL="228600" lvl="0" indent="-228600" algn="ctr">
              <a:spcBef>
                <a:spcPts val="1000"/>
              </a:spcBef>
              <a:defRPr/>
            </a:pPr>
            <a:r>
              <a:rPr lang="ru-RU" sz="3100" b="1" dirty="0"/>
              <a:t>Общее потребление алкоголя на душу населения (литры чистого спирта)</a:t>
            </a:r>
            <a:br>
              <a:rPr lang="ru-RU" sz="3100" b="1" dirty="0"/>
            </a:br>
            <a:r>
              <a:rPr lang="ru-RU" sz="2500" b="1" dirty="0"/>
              <a:t/>
            </a:r>
            <a:br>
              <a:rPr lang="ru-RU" sz="2500" b="1" dirty="0"/>
            </a:br>
            <a:r>
              <a:rPr lang="ru-RU" sz="2500" b="1" dirty="0"/>
              <a:t/>
            </a:r>
            <a:br>
              <a:rPr lang="ru-RU" sz="2500" b="1" dirty="0"/>
            </a:br>
            <a:endParaRPr lang="ru-RU" sz="3200" b="1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239"/>
            <a:ext cx="2633700" cy="7376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11" y="1479700"/>
            <a:ext cx="3965727" cy="52180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570" y="1380846"/>
            <a:ext cx="4022583" cy="531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6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6ECA6DCB-B7E1-40A9-9524-540C6DA40B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D641F1-5E79-6F98-41AD-F4A94E1BC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837" y="995118"/>
            <a:ext cx="5279408" cy="1128068"/>
          </a:xfrm>
        </p:spPr>
        <p:txBody>
          <a:bodyPr anchor="ctr">
            <a:normAutofit fontScale="90000"/>
          </a:bodyPr>
          <a:lstStyle/>
          <a:p>
            <a:pPr marL="228600" marR="0" lvl="0" indent="-22860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lang="ru-RU" sz="2500" b="1" dirty="0"/>
              <a:t/>
            </a:r>
            <a:br>
              <a:rPr lang="ru-RU" sz="2500" b="1" dirty="0"/>
            </a:br>
            <a:r>
              <a:rPr lang="ru-RU" sz="2500" b="1" dirty="0"/>
              <a:t/>
            </a:r>
            <a:br>
              <a:rPr lang="ru-RU" sz="2500" b="1" dirty="0"/>
            </a:br>
            <a:r>
              <a:rPr lang="ru-RU" sz="2500" b="1" dirty="0"/>
              <a:t/>
            </a:r>
            <a:br>
              <a:rPr lang="ru-RU" sz="2500" b="1" dirty="0"/>
            </a:br>
            <a:endParaRPr lang="ru-RU" sz="3200" b="1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239"/>
            <a:ext cx="2633700" cy="7376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8658" t="15418" r="26416" b="14801"/>
          <a:stretch/>
        </p:blipFill>
        <p:spPr>
          <a:xfrm>
            <a:off x="1359243" y="1220940"/>
            <a:ext cx="8122509" cy="491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6ECA6DCB-B7E1-40A9-9524-540C6DA40B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48925685-225F-2000-FF76-680EB341C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591" y="5602"/>
            <a:ext cx="585392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100" b="1" dirty="0"/>
              <a:t>Алкоголь и </a:t>
            </a:r>
            <a:r>
              <a:rPr lang="ru-RU" sz="3100" b="1" dirty="0" smtClean="0"/>
              <a:t>нервная система</a:t>
            </a:r>
            <a:r>
              <a:rPr lang="ru-RU" sz="3600" b="1" dirty="0"/>
              <a:t/>
            </a:r>
            <a:br>
              <a:rPr lang="ru-RU" sz="3600" b="1" dirty="0"/>
            </a:br>
            <a:endParaRPr lang="ru-RU" sz="36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721"/>
            <a:ext cx="2633700" cy="7376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47" y="1233503"/>
            <a:ext cx="5686496" cy="24614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5139" y="4150193"/>
            <a:ext cx="5817367" cy="246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52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6ECA6DCB-B7E1-40A9-9524-540C6DA40B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48925685-225F-2000-FF76-680EB341C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704" y="535010"/>
            <a:ext cx="585392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100" b="1" dirty="0"/>
              <a:t>Алкоголь и печень </a:t>
            </a:r>
            <a:br>
              <a:rPr lang="ru-RU" sz="3100" b="1" dirty="0"/>
            </a:br>
            <a:endParaRPr lang="ru-RU" sz="31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17"/>
            <a:ext cx="2633700" cy="7376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418" y="1860573"/>
            <a:ext cx="7932023" cy="339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05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6ECA6DCB-B7E1-40A9-9524-540C6DA40B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1BA47DC-CA79-72C8-AC04-60FA3B678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052" y="2336930"/>
            <a:ext cx="6039639" cy="4195743"/>
          </a:xfrm>
        </p:spPr>
        <p:txBody>
          <a:bodyPr anchor="ctr">
            <a:normAutofit fontScale="25000" lnSpcReduction="20000"/>
          </a:bodyPr>
          <a:lstStyle/>
          <a:p>
            <a:pPr marL="0" indent="0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6400" b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6400" b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6400" b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6400" b="1" dirty="0"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ru-RU" sz="6400" b="1" dirty="0">
                <a:cs typeface="Times New Roman" panose="02020603050405020304" pitchFamily="18" charset="0"/>
              </a:rPr>
              <a:t>Повреждаются ткани сердца </a:t>
            </a:r>
            <a:r>
              <a:rPr lang="ru-RU" sz="6400" b="1" i="1" dirty="0">
                <a:cs typeface="Times New Roman" panose="02020603050405020304" pitchFamily="18" charset="0"/>
              </a:rPr>
              <a:t>(миокард -  мышечная ткань сердца, становится «дряхлым», теряет свою эластичность)</a:t>
            </a:r>
            <a:r>
              <a:rPr lang="ru-RU" sz="64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ru-RU" sz="6400" b="1" dirty="0">
                <a:cs typeface="Times New Roman" panose="02020603050405020304" pitchFamily="18" charset="0"/>
              </a:rPr>
              <a:t>Ускоренно развивается алкогольная кардиомиопатия </a:t>
            </a:r>
            <a:r>
              <a:rPr lang="ru-RU" sz="6400" b="1" i="1" dirty="0">
                <a:cs typeface="Times New Roman" panose="02020603050405020304" pitchFamily="18" charset="0"/>
              </a:rPr>
              <a:t>(воспаление миокарда), </a:t>
            </a:r>
            <a:r>
              <a:rPr lang="ru-RU" sz="6400" b="1" dirty="0">
                <a:cs typeface="Times New Roman" panose="02020603050405020304" pitchFamily="18" charset="0"/>
              </a:rPr>
              <a:t>нарушается сердечный ритм и проводимость 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ru-RU" sz="6400" b="1" dirty="0">
                <a:cs typeface="Times New Roman" panose="02020603050405020304" pitchFamily="18" charset="0"/>
              </a:rPr>
              <a:t>Отмечается тахикардия </a:t>
            </a:r>
            <a:r>
              <a:rPr lang="ru-RU" sz="6400" b="1" i="1" dirty="0">
                <a:cs typeface="Times New Roman" panose="02020603050405020304" pitchFamily="18" charset="0"/>
              </a:rPr>
              <a:t>(ускоренное биение сердца более 120 ударов в минуту)</a:t>
            </a:r>
            <a:r>
              <a:rPr lang="ru-RU" sz="6400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ru-RU" sz="6400" b="1" dirty="0">
                <a:cs typeface="Times New Roman" panose="02020603050405020304" pitchFamily="18" charset="0"/>
              </a:rPr>
              <a:t>с постоянной одышкой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ru-RU" sz="6400" b="1" dirty="0">
                <a:cs typeface="Times New Roman" panose="02020603050405020304" pitchFamily="18" charset="0"/>
              </a:rPr>
              <a:t>Возрастает артериальное давление </a:t>
            </a:r>
            <a:r>
              <a:rPr lang="ru-RU" sz="6400" b="1" i="1" dirty="0">
                <a:cs typeface="Times New Roman" panose="02020603050405020304" pitchFamily="18" charset="0"/>
              </a:rPr>
              <a:t>(выше 160/90 мм/ рт. ст.)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ru-RU" sz="6400" b="1" dirty="0">
                <a:cs typeface="Times New Roman" panose="02020603050405020304" pitchFamily="18" charset="0"/>
              </a:rPr>
              <a:t>Повышается вероятность развития инфаркта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6400" b="1" dirty="0">
                <a:cs typeface="Times New Roman" panose="02020603050405020304" pitchFamily="18" charset="0"/>
              </a:rPr>
              <a:t>Систематическое употребление алкогольных напитков приводит к развитию сердечной недостаточности с повышенным риском остановки сердца!</a:t>
            </a:r>
          </a:p>
          <a:p>
            <a:pPr marL="0" indent="0">
              <a:buNone/>
            </a:pPr>
            <a:endParaRPr lang="ru-RU" sz="6400" b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6400" b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300" b="1" dirty="0"/>
          </a:p>
          <a:p>
            <a:pPr marL="0" indent="0">
              <a:buNone/>
            </a:pPr>
            <a:endParaRPr lang="ru-RU" sz="1300" b="1" dirty="0"/>
          </a:p>
          <a:p>
            <a:pPr marL="0" indent="0">
              <a:buNone/>
            </a:pPr>
            <a:endParaRPr lang="ru-RU" sz="1300" b="1" dirty="0"/>
          </a:p>
          <a:p>
            <a:pPr marL="0" indent="0">
              <a:buNone/>
            </a:pPr>
            <a:endParaRPr lang="ru-RU" sz="1300" b="1" dirty="0"/>
          </a:p>
          <a:p>
            <a:pPr marL="0" indent="0">
              <a:buNone/>
            </a:pPr>
            <a:endParaRPr lang="ru-RU" sz="1300" b="1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48925685-225F-2000-FF76-680EB341C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543" y="756725"/>
            <a:ext cx="585392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>Алкоголь и сердце</a:t>
            </a:r>
            <a:br>
              <a:rPr lang="ru-RU" sz="3600" b="1" dirty="0"/>
            </a:br>
            <a:r>
              <a:rPr lang="ru-RU" sz="3600" b="1" dirty="0"/>
              <a:t/>
            </a:r>
            <a:br>
              <a:rPr lang="ru-RU" sz="3600" b="1" dirty="0"/>
            </a:br>
            <a:endParaRPr lang="ru-RU" sz="3600" b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61AC956-1069-EC05-6616-FD43CD4C11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l="10582" t="20121" r="10519" b="5039"/>
          <a:stretch/>
        </p:blipFill>
        <p:spPr>
          <a:xfrm>
            <a:off x="6312884" y="3781843"/>
            <a:ext cx="4384785" cy="26128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36CA772-9592-458D-1327-DC5EDCDE4C3A}"/>
              </a:ext>
            </a:extLst>
          </p:cNvPr>
          <p:cNvSpPr txBox="1"/>
          <p:nvPr/>
        </p:nvSpPr>
        <p:spPr>
          <a:xfrm>
            <a:off x="6332058" y="3504844"/>
            <a:ext cx="1494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ЗДОРОВОЕ СЕРДЦЕ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811F942-4B2C-DF7F-7776-324C773B7048}"/>
              </a:ext>
            </a:extLst>
          </p:cNvPr>
          <p:cNvSpPr txBox="1"/>
          <p:nvPr/>
        </p:nvSpPr>
        <p:spPr>
          <a:xfrm>
            <a:off x="8553252" y="3521533"/>
            <a:ext cx="2456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СЕРДЦЕ С КАРДИОМИОПАТИЕЙ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1F0F1F03-BCA0-F551-2F44-545809C2B2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28591" y="540600"/>
            <a:ext cx="4153369" cy="2700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18410"/>
            <a:ext cx="2633700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3872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 Light"/>
        <a:ea typeface=""/>
        <a:cs typeface="Tahoma"/>
      </a:majorFont>
      <a:minorFont>
        <a:latin typeface="Calibri"/>
        <a:ea typeface=""/>
        <a:cs typeface="Taho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9001</TotalTime>
  <Words>582</Words>
  <Application>Microsoft Office PowerPoint</Application>
  <PresentationFormat>Широкоэкранный</PresentationFormat>
  <Paragraphs>97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Futura PT Medium</vt:lpstr>
      <vt:lpstr>Tahoma</vt:lpstr>
      <vt:lpstr>Times New Roman</vt:lpstr>
      <vt:lpstr>Wingdings</vt:lpstr>
      <vt:lpstr>Тема Office</vt:lpstr>
      <vt:lpstr>1_Тема Office</vt:lpstr>
      <vt:lpstr>3_Тема Office</vt:lpstr>
      <vt:lpstr>Презентация PowerPoint</vt:lpstr>
      <vt:lpstr>Презентация PowerPoint</vt:lpstr>
      <vt:lpstr>Потребление алкоголя — это всегда риск</vt:lpstr>
      <vt:lpstr> Потребление алкоголя в мире  </vt:lpstr>
      <vt:lpstr>Общее потребление алкоголя на душу населения (литры чистого спирта)   </vt:lpstr>
      <vt:lpstr>   </vt:lpstr>
      <vt:lpstr> Алкоголь и нервная система </vt:lpstr>
      <vt:lpstr> Алкоголь и печень  </vt:lpstr>
      <vt:lpstr>  Алкоголь и сердце  </vt:lpstr>
      <vt:lpstr> Влияние на мужской организм  </vt:lpstr>
      <vt:lpstr>  Влияние на женский организм  </vt:lpstr>
      <vt:lpstr>Алкоголь и рак </vt:lpstr>
      <vt:lpstr>Алкоголь и рак </vt:lpstr>
      <vt:lpstr>Алкоголь и рак </vt:lpstr>
      <vt:lpstr>Алкоголь и рак </vt:lpstr>
      <vt:lpstr> Отказ от алкоголя - первичная профилактика рака</vt:lpstr>
      <vt:lpstr>Не существует безопасных доз алкоголя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«Репродуктивное здоровье. Профилактика вредных зависимостей»</dc:title>
  <dc:creator>Eva</dc:creator>
  <cp:lastModifiedBy>ncozmp</cp:lastModifiedBy>
  <cp:revision>146</cp:revision>
  <dcterms:created xsi:type="dcterms:W3CDTF">2023-04-25T02:20:22Z</dcterms:created>
  <dcterms:modified xsi:type="dcterms:W3CDTF">2025-08-11T08:21:27Z</dcterms:modified>
</cp:coreProperties>
</file>